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mf" ContentType="image/x-wmf"/>
  <Default Extension="png" ContentType="image/png"/>
  <Default Extension="rels" ContentType="application/vnd.openxmlformats-package.relationships+xml"/>
  <Default Extension="jpg" ContentType="image/jpeg"/>
  <Default Extension="bin" ContentType="application/vnd.openxmlformats-officedocument.oleObject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2.xml" ContentType="application/vnd.openxmlformats-officedocument.presentationml.slide+xml"/>
  <Override PartName="/ppt/slideLayouts/slideLayout8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s/slide14.xml" ContentType="application/vnd.openxmlformats-officedocument.presentationml.slide+xml"/>
  <Override PartName="/ppt/theme/theme1.xml" ContentType="application/vnd.openxmlformats-officedocument.theme+xml"/>
  <Override PartName="/ppt/notesSlides/notesSlide7.xml" ContentType="application/vnd.openxmlformats-officedocument.presentationml.notes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8.xml" ContentType="application/vnd.openxmlformats-officedocument.presentationml.notesSlide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ppt/tableStyles.xml" ContentType="application/vnd.openxmlformats-officedocument.presentationml.tableStyl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>
      <p:cViewPr varScale="1">
        <p:scale>
          <a:sx n="157" d="100"/>
          <a:sy n="157" d="100"/>
        </p:scale>
        <p:origin x="624" y="168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 /><Relationship Id="rId27" Type="http://schemas.openxmlformats.org/officeDocument/2006/relationships/tableStyles" Target="tableStyles.xml" /><Relationship Id="rId2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5233649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34270368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DECA62E-2216-4960-A875-4D2633F4A404}" type="datetimeFigureOut">
              <a:rPr lang="de-DE"/>
              <a:t>13.07.22</a:t>
            </a:fld>
            <a:endParaRPr lang="de-DE"/>
          </a:p>
        </p:txBody>
      </p:sp>
      <p:sp>
        <p:nvSpPr>
          <p:cNvPr id="428717634" name="Folienbildplatzhalt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818267698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933549810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63538046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1F93703-73BA-47D5-8B02-C172375928DA}" type="slidenum">
              <a:rPr lang="de-DE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0196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525753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9023150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056CF3-BF82-A6D6-5D5F-7F90CBD602C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49725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003047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908220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8E15E3F-D5E3-20DA-1E99-B626F8CDFA2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985826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438688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4228534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E428E89-8731-8040-A4DA-61767B40F07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52026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177251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420917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AC9ED24-4934-26F2-76F0-7D67F07FA5C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598720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466145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617195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F28419-2835-373C-71D1-29800B5AA5C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47104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6443031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5504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79C3BE9-DDA5-FD60-D980-5195596A728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235761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977215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139350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3722FC6-E923-03D4-8CE8-264C48B029A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05240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523653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155139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D236970-8BF2-03E4-CA70-38CFD1B95A8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833905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640662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072387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55D3759-3F19-38CB-909D-30C84BB113D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479587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808551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8744329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D4473B1-0674-CD3A-7482-D4928D631F1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74222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621076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074597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212D7FD-976E-09FC-748C-6398166F8A4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1678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367372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MINT Nachwuchsbaromter</a:t>
            </a:r>
            <a:endParaRPr lang="de-DE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de-DE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Hintergründe für Abbrüche: </a:t>
            </a:r>
            <a:endParaRPr lang="de-DE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17793" indent="-217793">
              <a:buFont typeface="Arial"/>
              <a:buChar char="–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Unterschiede zwischen Erwartungen und Interesse</a:t>
            </a:r>
            <a:endParaRPr lang="de-DE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17793" indent="-217793">
              <a:buFont typeface="Arial"/>
              <a:buChar char="–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fehlende fachliche Voraussetzungen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Gerade RA komplexe und abstrakte Sachverhalte (Beispiele???)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</p:txBody>
      </p:sp>
      <p:sp>
        <p:nvSpPr>
          <p:cNvPr id="126790628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6F55B73-0C90-3B4A-2507-548057B57AA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51816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9856882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389772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A4FF85F-122D-DF6B-6A9B-10E7C727D20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38808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881919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9693978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4F2AA92-E2D9-AA12-22C4-3EDC53553A4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028216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974867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5169317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290B368-339F-1D2D-7D7B-E3F4AA99DCD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143516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3155841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92425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3E6329-A25E-361E-E76F-E752D6C35FF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35607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245983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783250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E33BD01-4C54-89FB-BCC8-20FC478DE5F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14188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959475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963793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11BA0CC-F6F6-2F49-73A9-EF1B1BD4324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59432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1703342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7649965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152A634-FFE0-9B16-F4B2-82774F934FD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3503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7922175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046729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3432AF7-C9A4-9C33-B262-4C210A542A3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61661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377519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968571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9706DB3-E619-66E6-2D72-88713A881AD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Titelbild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8730017" name="Textplatzhalter 16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5000">
                <a:schemeClr val="accent4"/>
              </a:gs>
              <a:gs pos="50000">
                <a:schemeClr val="accent4">
                  <a:alpha val="50000"/>
                </a:schemeClr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214835119" name="Bildplatzhalter 60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0" y="1628775"/>
            <a:ext cx="12192000" cy="522922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54615010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20163" y="2913731"/>
            <a:ext cx="4979505" cy="1030539"/>
          </a:xfrm>
        </p:spPr>
        <p:txBody>
          <a:bodyPr wrap="none" tIns="0" rIns="0"/>
          <a:lstStyle>
            <a:lvl1pPr algn="l">
              <a:lnSpc>
                <a:spcPct val="11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Willkommen</a:t>
            </a:r>
            <a:endParaRPr/>
          </a:p>
        </p:txBody>
      </p:sp>
      <p:sp>
        <p:nvSpPr>
          <p:cNvPr id="861825198" name="Rechteck 55"/>
          <p:cNvSpPr/>
          <p:nvPr userDrawn="1"/>
        </p:nvSpPr>
        <p:spPr bwMode="auto">
          <a:xfrm>
            <a:off x="518400" y="1196733"/>
            <a:ext cx="11676061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596229425" name="Gruppieren 56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8" name="Gerader Verbinder 57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1666369966" name="Gruppieren 59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945789403" name="Gruppieren 62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737338158" name="Gruppieren 65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1152182593" name="Gruppieren 68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2138929211" name="Gruppieren 71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268971606" name="Gruppieren 74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6" name="Gerader Verbinder 7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1718034386" name="Gruppieren 77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79" name="Gerader Verbinder 7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848021009" name="Gruppieren 80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2" name="Gerader Verbinder 81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16632625" name="Gerader Verbinder 83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4468541" name="Gruppieren 84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6" name="Gerader Verbinder 8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86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415776796" name="Gruppieren 2"/>
          <p:cNvGrpSpPr/>
          <p:nvPr userDrawn="1"/>
        </p:nvGrpSpPr>
        <p:grpSpPr bwMode="auto"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140" name="Freihandform: Form 139"/>
            <p:cNvSpPr/>
            <p:nvPr/>
          </p:nvSpPr>
          <p:spPr bwMode="auto"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 fill="norm" stroke="1" extrusionOk="0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1" name="Freihandform: Form 140"/>
            <p:cNvSpPr/>
            <p:nvPr/>
          </p:nvSpPr>
          <p:spPr bwMode="auto"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2" name="Freihandform: Form 141"/>
            <p:cNvSpPr/>
            <p:nvPr/>
          </p:nvSpPr>
          <p:spPr bwMode="auto"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3" name="Freihandform: Form 142"/>
            <p:cNvSpPr/>
            <p:nvPr/>
          </p:nvSpPr>
          <p:spPr bwMode="auto"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4" name="Freihandform: Form 143"/>
            <p:cNvSpPr/>
            <p:nvPr/>
          </p:nvSpPr>
          <p:spPr bwMode="auto"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5" name="Freihandform: Form 144"/>
            <p:cNvSpPr/>
            <p:nvPr/>
          </p:nvSpPr>
          <p:spPr bwMode="auto"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6" name="Freihandform: Form 145"/>
            <p:cNvSpPr/>
            <p:nvPr/>
          </p:nvSpPr>
          <p:spPr bwMode="auto"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7" name="Freihandform: Form 146"/>
            <p:cNvSpPr/>
            <p:nvPr/>
          </p:nvSpPr>
          <p:spPr bwMode="auto"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 fill="norm" stroke="1" extrusionOk="0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8" name="Freihandform: Form 147"/>
            <p:cNvSpPr/>
            <p:nvPr/>
          </p:nvSpPr>
          <p:spPr bwMode="auto"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 fill="norm" stroke="1" extrusionOk="0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9" name="Freihandform: Form 148"/>
            <p:cNvSpPr/>
            <p:nvPr/>
          </p:nvSpPr>
          <p:spPr bwMode="auto"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0" name="Freihandform: Form 149"/>
            <p:cNvSpPr/>
            <p:nvPr/>
          </p:nvSpPr>
          <p:spPr bwMode="auto"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 fill="norm" stroke="1" extrusionOk="0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1" name="Freihandform: Form 150"/>
            <p:cNvSpPr/>
            <p:nvPr/>
          </p:nvSpPr>
          <p:spPr bwMode="auto"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 fill="norm" stroke="1" extrusionOk="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2" name="Freihandform: Form 151"/>
            <p:cNvSpPr/>
            <p:nvPr/>
          </p:nvSpPr>
          <p:spPr bwMode="auto"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3" name="Freihandform: Form 152"/>
            <p:cNvSpPr/>
            <p:nvPr/>
          </p:nvSpPr>
          <p:spPr bwMode="auto"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 fill="norm" stroke="1" extrusionOk="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4" name="Freihandform: Form 153"/>
            <p:cNvSpPr/>
            <p:nvPr/>
          </p:nvSpPr>
          <p:spPr bwMode="auto"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 fill="norm" stroke="1" extrusionOk="0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5" name="Freihandform: Form 154"/>
            <p:cNvSpPr/>
            <p:nvPr/>
          </p:nvSpPr>
          <p:spPr bwMode="auto"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 fill="norm" stroke="1" extrusionOk="0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6" name="Freihandform: Form 155"/>
            <p:cNvSpPr/>
            <p:nvPr/>
          </p:nvSpPr>
          <p:spPr bwMode="auto"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7" name="Freihandform: Form 156"/>
            <p:cNvSpPr/>
            <p:nvPr/>
          </p:nvSpPr>
          <p:spPr bwMode="auto"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8" name="Freihandform: Form 157"/>
            <p:cNvSpPr/>
            <p:nvPr/>
          </p:nvSpPr>
          <p:spPr bwMode="auto"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9" name="Freihandform: Form 158"/>
            <p:cNvSpPr/>
            <p:nvPr/>
          </p:nvSpPr>
          <p:spPr bwMode="auto"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0" name="Freihandform: Form 159"/>
            <p:cNvSpPr/>
            <p:nvPr/>
          </p:nvSpPr>
          <p:spPr bwMode="auto"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 fill="norm" stroke="1" extrusionOk="0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1" name="Freihandform: Form 160"/>
            <p:cNvSpPr/>
            <p:nvPr/>
          </p:nvSpPr>
          <p:spPr bwMode="auto"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2" name="Freihandform: Form 161"/>
            <p:cNvSpPr/>
            <p:nvPr/>
          </p:nvSpPr>
          <p:spPr bwMode="auto"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3" name="Freihandform: Form 162"/>
            <p:cNvSpPr/>
            <p:nvPr/>
          </p:nvSpPr>
          <p:spPr bwMode="auto"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 fill="norm" stroke="1" extrusionOk="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4" name="Freihandform: Form 163"/>
            <p:cNvSpPr/>
            <p:nvPr/>
          </p:nvSpPr>
          <p:spPr bwMode="auto"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6" name="Freihandform: Form 165"/>
            <p:cNvSpPr/>
            <p:nvPr/>
          </p:nvSpPr>
          <p:spPr bwMode="auto"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7" name="Freihandform: Form 166"/>
            <p:cNvSpPr/>
            <p:nvPr/>
          </p:nvSpPr>
          <p:spPr bwMode="auto"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 fill="norm" stroke="1" extrusionOk="0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9" name="Freihandform: Form 168"/>
            <p:cNvSpPr/>
            <p:nvPr/>
          </p:nvSpPr>
          <p:spPr bwMode="auto"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0" name="Freihandform: Form 169"/>
            <p:cNvSpPr/>
            <p:nvPr/>
          </p:nvSpPr>
          <p:spPr bwMode="auto"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1" name="Freihandform: Form 170"/>
            <p:cNvSpPr/>
            <p:nvPr/>
          </p:nvSpPr>
          <p:spPr bwMode="auto"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2" name="Freihandform: Form 171"/>
            <p:cNvSpPr/>
            <p:nvPr/>
          </p:nvSpPr>
          <p:spPr bwMode="auto"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3" name="Freihandform: Form 172"/>
            <p:cNvSpPr/>
            <p:nvPr/>
          </p:nvSpPr>
          <p:spPr bwMode="auto"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 fill="norm" stroke="1" extrusionOk="0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" name="Freihandform: Form 173"/>
            <p:cNvSpPr/>
            <p:nvPr/>
          </p:nvSpPr>
          <p:spPr bwMode="auto"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5" name="Freihandform: Form 174"/>
            <p:cNvSpPr/>
            <p:nvPr/>
          </p:nvSpPr>
          <p:spPr bwMode="auto"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6" name="Freihandform: Form 175"/>
            <p:cNvSpPr/>
            <p:nvPr/>
          </p:nvSpPr>
          <p:spPr bwMode="auto"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7" name="Freihandform: Form 176"/>
            <p:cNvSpPr/>
            <p:nvPr/>
          </p:nvSpPr>
          <p:spPr bwMode="auto"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8" name="Freihandform: Form 177"/>
            <p:cNvSpPr/>
            <p:nvPr/>
          </p:nvSpPr>
          <p:spPr bwMode="auto"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 fill="norm" stroke="1" extrusionOk="0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9" name="Freihandform: Form 178"/>
            <p:cNvSpPr/>
            <p:nvPr/>
          </p:nvSpPr>
          <p:spPr bwMode="auto"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 fill="norm" stroke="1" extrusionOk="0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0" name="Freihandform: Form 179"/>
            <p:cNvSpPr/>
            <p:nvPr/>
          </p:nvSpPr>
          <p:spPr bwMode="auto"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1" name="Freihandform: Form 180"/>
            <p:cNvSpPr/>
            <p:nvPr/>
          </p:nvSpPr>
          <p:spPr bwMode="auto"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2" name="Freihandform: Form 181"/>
            <p:cNvSpPr/>
            <p:nvPr/>
          </p:nvSpPr>
          <p:spPr bwMode="auto"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3" name="Freihandform: Form 182"/>
            <p:cNvSpPr/>
            <p:nvPr/>
          </p:nvSpPr>
          <p:spPr bwMode="auto"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 fill="norm" stroke="1" extrusionOk="0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4" name="Freihandform: Form 183"/>
            <p:cNvSpPr/>
            <p:nvPr/>
          </p:nvSpPr>
          <p:spPr bwMode="auto"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 fill="norm" stroke="1" extrusionOk="0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5" name="Freihandform: Form 184"/>
            <p:cNvSpPr/>
            <p:nvPr/>
          </p:nvSpPr>
          <p:spPr bwMode="auto"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 fill="norm" stroke="1" extrusionOk="0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6" name="Freihandform: Form 185"/>
            <p:cNvSpPr/>
            <p:nvPr/>
          </p:nvSpPr>
          <p:spPr bwMode="auto"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 fill="norm" stroke="1" extrusionOk="0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7" name="Freihandform: Form 186"/>
            <p:cNvSpPr/>
            <p:nvPr/>
          </p:nvSpPr>
          <p:spPr bwMode="auto"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 fill="norm" stroke="1" extrusionOk="0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8" name="Freihandform: Form 187"/>
            <p:cNvSpPr/>
            <p:nvPr/>
          </p:nvSpPr>
          <p:spPr bwMode="auto">
            <a:xfrm>
              <a:off x="1905021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9" name="Freihandform: Form 188"/>
            <p:cNvSpPr/>
            <p:nvPr/>
          </p:nvSpPr>
          <p:spPr bwMode="auto"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90" name="Freihandform: Form 189"/>
            <p:cNvSpPr/>
            <p:nvPr/>
          </p:nvSpPr>
          <p:spPr bwMode="auto">
            <a:xfrm>
              <a:off x="2069462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72406048" name="Freihandform: Form 87"/>
          <p:cNvSpPr/>
          <p:nvPr userDrawn="1"/>
        </p:nvSpPr>
        <p:spPr bwMode="auto"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 fill="norm" stroke="1" extrusionOk="0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  <p:pic>
        <p:nvPicPr>
          <p:cNvPr id="1794232178" name="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 rot="0" flipH="0" flipV="0">
            <a:off x="9205954" y="300703"/>
            <a:ext cx="1067010" cy="53598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Bildfolie | mit Stör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8500211" name="Bildplatzhalter 8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136872334" name="Textplatzhalter 6"/>
          <p:cNvSpPr>
            <a:spLocks noGrp="1"/>
          </p:cNvSpPr>
          <p:nvPr>
            <p:ph type="body" sz="quarter" idx="14"/>
          </p:nvPr>
        </p:nvSpPr>
        <p:spPr bwMode="auto">
          <a:xfrm>
            <a:off x="518319" y="3431381"/>
            <a:ext cx="3571200" cy="2769394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360000" bIns="180000"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grpSp>
        <p:nvGrpSpPr>
          <p:cNvPr id="345191893" name="Gruppieren 3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" name="Gerader Verbinder 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795529880" name="Gruppieren 7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1188939067" name="Gruppieren 11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3" name="Gerader Verbinder 12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195749838" name="Gruppieren 14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1261499111" name="Gruppieren 17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1321995480" name="Gruppieren 20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234910080" name="Gruppieren 23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25" name="Gerader Verbinder 2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1779944545" name="Gruppieren 26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28" name="Gerader Verbinder 27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1256422353" name="Gruppieren 29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1" name="Gerader Verbinder 30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1582791096" name="Gerader Verbinder 32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8213762" name="Gruppieren 33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35" name="Gerader Verbinder 3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35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Bildfolie | 1x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079570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2D4C7B6-65DB-4651-9D6D-787BD251B230}" type="datetime4">
              <a:rPr lang="de-DE"/>
              <a:t>26. März 2025</a:t>
            </a:fld>
            <a:endParaRPr lang="de-DE"/>
          </a:p>
        </p:txBody>
      </p:sp>
      <p:sp>
        <p:nvSpPr>
          <p:cNvPr id="46082199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57511945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121491232" name="Titel 12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628957866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518317" y="1631156"/>
            <a:ext cx="11157746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462716546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7" y="5690271"/>
            <a:ext cx="11157746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859078271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Bildfolie | 2x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689551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6074B9-4BBE-42DB-8ECC-1B8A75D6203E}" type="datetime4">
              <a:rPr lang="de-DE"/>
              <a:t>26. März 2025</a:t>
            </a:fld>
            <a:endParaRPr lang="de-DE"/>
          </a:p>
        </p:txBody>
      </p:sp>
      <p:sp>
        <p:nvSpPr>
          <p:cNvPr id="106591825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409693584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9" y="6634666"/>
            <a:ext cx="193964" cy="123111"/>
          </a:xfrm>
        </p:spPr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75362583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979123054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518317" y="1631156"/>
            <a:ext cx="5469732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048009979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7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572785213" name="Bildplatzhalter 8"/>
          <p:cNvSpPr>
            <a:spLocks noGrp="1"/>
          </p:cNvSpPr>
          <p:nvPr>
            <p:ph type="pic" sz="quarter" idx="27" hasCustomPrompt="1"/>
          </p:nvPr>
        </p:nvSpPr>
        <p:spPr bwMode="auto">
          <a:xfrm>
            <a:off x="6206331" y="1631156"/>
            <a:ext cx="5469732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370463576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6206331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1852036342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Bildfolie | 3x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843208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FCBA888-8294-4426-A426-0D17B6B1880D}" type="datetime4">
              <a:rPr lang="de-DE"/>
              <a:t>26. März 2025</a:t>
            </a:fld>
            <a:endParaRPr lang="de-DE"/>
          </a:p>
        </p:txBody>
      </p:sp>
      <p:sp>
        <p:nvSpPr>
          <p:cNvPr id="66004709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627485271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9" y="6634666"/>
            <a:ext cx="193964" cy="123111"/>
          </a:xfrm>
        </p:spPr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202587093" name="Titel 17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579613482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518317" y="1631156"/>
            <a:ext cx="3569758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459390626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7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1561293988" name="Bildplatzhalter 8"/>
          <p:cNvSpPr>
            <a:spLocks noGrp="1"/>
          </p:cNvSpPr>
          <p:nvPr>
            <p:ph type="pic" sz="quarter" idx="27" hasCustomPrompt="1"/>
          </p:nvPr>
        </p:nvSpPr>
        <p:spPr bwMode="auto">
          <a:xfrm>
            <a:off x="8106305" y="1631156"/>
            <a:ext cx="3569758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944112206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8106305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908034239" name="Bildplatzhalter 8"/>
          <p:cNvSpPr>
            <a:spLocks noGrp="1"/>
          </p:cNvSpPr>
          <p:nvPr>
            <p:ph type="pic" sz="quarter" idx="29" hasCustomPrompt="1"/>
          </p:nvPr>
        </p:nvSpPr>
        <p:spPr bwMode="auto">
          <a:xfrm>
            <a:off x="4312311" y="1631156"/>
            <a:ext cx="3569758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320937141" name="Textplatzhalter 10"/>
          <p:cNvSpPr>
            <a:spLocks noGrp="1"/>
          </p:cNvSpPr>
          <p:nvPr>
            <p:ph type="body" sz="quarter" idx="30"/>
          </p:nvPr>
        </p:nvSpPr>
        <p:spPr bwMode="auto">
          <a:xfrm>
            <a:off x="4312311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1778028202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Inhalts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3887252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2F894D4-C9B8-4F96-8FF6-79E826889C55}" type="datetime4">
              <a:rPr lang="de-DE"/>
              <a:t>26. März 2025</a:t>
            </a:fld>
            <a:endParaRPr lang="de-DE"/>
          </a:p>
        </p:txBody>
      </p:sp>
      <p:sp>
        <p:nvSpPr>
          <p:cNvPr id="316544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40979989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59</a:t>
            </a:fld>
            <a:endParaRPr lang="de-DE"/>
          </a:p>
        </p:txBody>
      </p:sp>
      <p:sp>
        <p:nvSpPr>
          <p:cNvPr id="1263173781" name="Inhaltsplatzhalter 7"/>
          <p:cNvSpPr>
            <a:spLocks noGrp="1"/>
          </p:cNvSpPr>
          <p:nvPr>
            <p:ph sz="quarter" idx="14" hasCustomPrompt="1"/>
          </p:nvPr>
        </p:nvSpPr>
        <p:spPr bwMode="auto">
          <a:xfrm>
            <a:off x="518317" y="1631156"/>
            <a:ext cx="11155366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680467649" name="Titel 8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899588758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Inhaltsfolie | zweispalti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8465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3DA0F4A-AEAE-4C58-AA76-7EADB0FF7089}" type="datetime4">
              <a:rPr lang="de-DE"/>
              <a:t>26. März 2025</a:t>
            </a:fld>
            <a:endParaRPr lang="de-DE"/>
          </a:p>
        </p:txBody>
      </p:sp>
      <p:sp>
        <p:nvSpPr>
          <p:cNvPr id="1611795815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907835988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9" y="6634666"/>
            <a:ext cx="193964" cy="123111"/>
          </a:xfrm>
        </p:spPr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57</a:t>
            </a:fld>
            <a:endParaRPr lang="de-DE"/>
          </a:p>
        </p:txBody>
      </p:sp>
      <p:sp>
        <p:nvSpPr>
          <p:cNvPr id="1054576558" name="Inhaltsplatzhalter 7"/>
          <p:cNvSpPr>
            <a:spLocks noGrp="1"/>
          </p:cNvSpPr>
          <p:nvPr>
            <p:ph sz="quarter" idx="14" hasCustomPrompt="1"/>
          </p:nvPr>
        </p:nvSpPr>
        <p:spPr bwMode="auto">
          <a:xfrm>
            <a:off x="518317" y="1631156"/>
            <a:ext cx="5469733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379785796" name="Titel 8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928923902" name="Inhaltsplatzhalter 7"/>
          <p:cNvSpPr>
            <a:spLocks noGrp="1"/>
          </p:cNvSpPr>
          <p:nvPr>
            <p:ph sz="quarter" idx="39" hasCustomPrompt="1"/>
          </p:nvPr>
        </p:nvSpPr>
        <p:spPr bwMode="auto">
          <a:xfrm>
            <a:off x="6206330" y="1631156"/>
            <a:ext cx="5469733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836852080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Inhaltsfolie | mit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56119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E4667C9-4C75-43A9-95B7-0690D6F29CA5}" type="datetime4">
              <a:rPr lang="de-DE"/>
              <a:t>26. März 2025</a:t>
            </a:fld>
            <a:endParaRPr lang="de-DE"/>
          </a:p>
        </p:txBody>
      </p:sp>
      <p:sp>
        <p:nvSpPr>
          <p:cNvPr id="149057890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93152650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450093877" name="Textplatzhalter 6"/>
          <p:cNvSpPr>
            <a:spLocks noGrp="1"/>
          </p:cNvSpPr>
          <p:nvPr>
            <p:ph type="body" sz="quarter" idx="15"/>
          </p:nvPr>
        </p:nvSpPr>
        <p:spPr bwMode="auto">
          <a:xfrm>
            <a:off x="8104861" y="1631156"/>
            <a:ext cx="3571200" cy="4569620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336271752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651695805" name="Inhaltsplatzhalter 7"/>
          <p:cNvSpPr>
            <a:spLocks noGrp="1"/>
          </p:cNvSpPr>
          <p:nvPr>
            <p:ph sz="quarter" idx="16" hasCustomPrompt="1"/>
          </p:nvPr>
        </p:nvSpPr>
        <p:spPr bwMode="auto">
          <a:xfrm>
            <a:off x="518317" y="1631157"/>
            <a:ext cx="7363752" cy="4569620"/>
          </a:xfrm>
        </p:spPr>
        <p:txBody>
          <a:bodyPr/>
          <a:lstStyle/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927905466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Nur Titel | Grau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3534148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76390567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C462FD0-9E74-4D67-97DA-C8DBAA1AE5FF}" type="datetime4">
              <a:rPr lang="de-DE"/>
              <a:t>26. März 2025</a:t>
            </a:fld>
            <a:endParaRPr lang="de-DE"/>
          </a:p>
        </p:txBody>
      </p:sp>
      <p:sp>
        <p:nvSpPr>
          <p:cNvPr id="72930770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85673719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249726080" name="Rechteck 56"/>
          <p:cNvSpPr/>
          <p:nvPr userDrawn="1"/>
        </p:nvSpPr>
        <p:spPr bwMode="auto">
          <a:xfrm>
            <a:off x="517200" y="6538525"/>
            <a:ext cx="11674800" cy="108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25683872" name="Rechteck 58"/>
          <p:cNvSpPr/>
          <p:nvPr userDrawn="1"/>
        </p:nvSpPr>
        <p:spPr bwMode="auto">
          <a:xfrm>
            <a:off x="518400" y="1196733"/>
            <a:ext cx="11676061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84029290" name="Textplatzhalter 9"/>
          <p:cNvSpPr>
            <a:spLocks noGrp="1"/>
          </p:cNvSpPr>
          <p:nvPr>
            <p:ph type="body" sz="quarter" idx="23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97902932" name="Freihandform: Form 60"/>
          <p:cNvSpPr>
            <a:spLocks noChangeAspect="1"/>
          </p:cNvSpPr>
          <p:nvPr userDrawn="1"/>
        </p:nvSpPr>
        <p:spPr bwMode="auto"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 fill="norm" stroke="1" extrusionOk="0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  <p:grpSp>
        <p:nvGrpSpPr>
          <p:cNvPr id="1018274753" name="Gruppieren 10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2" name="Gerader Verbinder 1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1466682140" name="Gruppieren 13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5" name="Gerader Verbinder 1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498600586" name="Gruppieren 16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8" name="Gerader Verbinder 17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1538459203" name="Gruppieren 19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1" name="Gerader Verbinder 2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35038506" name="Gruppieren 22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4" name="Gerader Verbinder 23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807465831" name="Gruppieren 25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7" name="Gerader Verbinder 26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1490899289" name="Gruppieren 28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0" name="Gerader Verbinder 2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463088521" name="Gruppieren 31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33" name="Gerader Verbinder 32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1874865533" name="Gruppieren 34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6" name="Gerader Verbinder 35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240673186" name="Gerader Verbinder 37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0389092" name="Gruppieren 38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0" name="Gerader Verbinder 3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pic>
        <p:nvPicPr>
          <p:cNvPr id="226930508" name="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 rot="0" flipH="0" flipV="0">
            <a:off x="9822060" y="311108"/>
            <a:ext cx="774000" cy="388800"/>
          </a:xfrm>
          <a:prstGeom prst="rect">
            <a:avLst/>
          </a:prstGeom>
        </p:spPr>
      </p:pic>
      <p:sp>
        <p:nvSpPr>
          <p:cNvPr id="86725765" name=""/>
          <p:cNvSpPr txBox="1"/>
          <p:nvPr/>
        </p:nvSpPr>
        <p:spPr bwMode="auto">
          <a:xfrm flipH="0" flipV="0">
            <a:off x="11597834" y="6588945"/>
            <a:ext cx="1103292" cy="2137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800"/>
              <a:t>/ 58</a:t>
            </a:r>
            <a:endParaRPr sz="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Nur Titel | weiß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0661980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3308542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AD94168-1D2E-414B-9AFB-B7BB2EA3568F}" type="datetime4">
              <a:rPr lang="de-DE"/>
              <a:t>26. März 2025</a:t>
            </a:fld>
            <a:endParaRPr lang="de-DE"/>
          </a:p>
        </p:txBody>
      </p:sp>
      <p:sp>
        <p:nvSpPr>
          <p:cNvPr id="122404358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13827796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72581337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Zitat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7375235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744794091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64EDA59-479C-41C3-99F0-9A24DD470063}" type="datetime4">
              <a:rPr lang="de-DE"/>
              <a:t>26. März 2025</a:t>
            </a:fld>
            <a:endParaRPr lang="de-DE"/>
          </a:p>
        </p:txBody>
      </p:sp>
      <p:sp>
        <p:nvSpPr>
          <p:cNvPr id="57318775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09331824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1356915712" name="Rechteck 6"/>
          <p:cNvSpPr/>
          <p:nvPr userDrawn="1"/>
        </p:nvSpPr>
        <p:spPr bwMode="auto">
          <a:xfrm>
            <a:off x="518317" y="1631155"/>
            <a:ext cx="11157746" cy="45696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l" defTabSz="9144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/>
              <a:buNone/>
              <a:defRPr/>
            </a:pPr>
            <a:endParaRPr lang="de-DE" sz="1600" b="0" i="0" u="none" strike="noStrike" cap="none" spc="0">
              <a:ln>
                <a:noFill/>
              </a:ln>
              <a:solidFill>
                <a:srgbClr val="041E42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511426326" name="Textplatzhalter 8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497190" y="2835964"/>
            <a:ext cx="7200000" cy="2160000"/>
          </a:xfrm>
        </p:spPr>
        <p:txBody>
          <a:bodyPr rIns="0" anchor="ctr" anchorCtr="0">
            <a:normAutofit/>
          </a:bodyPr>
          <a:lstStyle>
            <a:lvl1pPr algn="ctr">
              <a:defRPr sz="2000" i="1">
                <a:solidFill>
                  <a:srgbClr val="041E42"/>
                </a:solidFill>
              </a:defRPr>
            </a:lvl1pPr>
            <a:lvl2pPr marL="0" indent="0">
              <a:buNone/>
              <a:defRPr/>
            </a:lvl2pPr>
          </a:lstStyle>
          <a:p>
            <a:pPr lvl="0">
              <a:defRPr/>
            </a:pPr>
            <a:r>
              <a:rPr lang="de-DE"/>
              <a:t>„Mastertextformat bearbeiten“</a:t>
            </a:r>
            <a:endParaRPr/>
          </a:p>
        </p:txBody>
      </p:sp>
      <p:sp>
        <p:nvSpPr>
          <p:cNvPr id="435049387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A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798997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8D2C6F2-BFE9-4DA1-8335-8212BBEBDEDB}" type="datetime4">
              <a:rPr lang="de-DE"/>
              <a:t>26. März 2025</a:t>
            </a:fld>
            <a:endParaRPr lang="de-DE"/>
          </a:p>
        </p:txBody>
      </p:sp>
      <p:sp>
        <p:nvSpPr>
          <p:cNvPr id="177015176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6563909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2</a:t>
            </a:fld>
            <a:endParaRPr lang="de-DE"/>
          </a:p>
        </p:txBody>
      </p:sp>
      <p:sp>
        <p:nvSpPr>
          <p:cNvPr id="364134275" name="Textplatzhalter 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32466714" name="Textplatzhalter 6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518318" y="2354711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02 </a:t>
            </a:r>
            <a:endParaRPr/>
          </a:p>
        </p:txBody>
      </p:sp>
      <p:sp>
        <p:nvSpPr>
          <p:cNvPr id="1992745129" name="Textplatzhalter 6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328492018" name="Textplatzhalter 6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18318" y="452537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05 </a:t>
            </a:r>
            <a:endParaRPr/>
          </a:p>
        </p:txBody>
      </p:sp>
      <p:sp>
        <p:nvSpPr>
          <p:cNvPr id="1763769491" name="Textplatzhalter 6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1367318886" name="Textplatzhalter 6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18318" y="307826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03 </a:t>
            </a:r>
            <a:endParaRPr/>
          </a:p>
        </p:txBody>
      </p:sp>
      <p:sp>
        <p:nvSpPr>
          <p:cNvPr id="183352615" name="Textplatzhalter 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471384053" name="Textplatzhalter 6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18318" y="3801821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04 </a:t>
            </a:r>
            <a:endParaRPr/>
          </a:p>
        </p:txBody>
      </p:sp>
      <p:sp>
        <p:nvSpPr>
          <p:cNvPr id="745199554" name="Textplatzhalter 6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1654807239" name="Textplatzhalter 6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518318" y="5248930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06 </a:t>
            </a:r>
            <a:endParaRPr/>
          </a:p>
        </p:txBody>
      </p:sp>
      <p:sp>
        <p:nvSpPr>
          <p:cNvPr id="2021256581" name="Textplatzhalter 6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407696562" name="Textplatzhalter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6206332" y="1632184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07 </a:t>
            </a:r>
            <a:endParaRPr/>
          </a:p>
        </p:txBody>
      </p:sp>
      <p:sp>
        <p:nvSpPr>
          <p:cNvPr id="48413578" name="Textplatzhalter 6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718518162" name="Textplatzhalter 6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206332" y="2355533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08 </a:t>
            </a:r>
            <a:endParaRPr/>
          </a:p>
        </p:txBody>
      </p:sp>
      <p:sp>
        <p:nvSpPr>
          <p:cNvPr id="423013285" name="Textplatzhalter 6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639404072" name="Textplatzhalter 6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11 </a:t>
            </a:r>
            <a:endParaRPr/>
          </a:p>
        </p:txBody>
      </p:sp>
      <p:sp>
        <p:nvSpPr>
          <p:cNvPr id="1256346485" name="Textplatzhalter 6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1389327234" name="Textplatzhalter 6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6206332" y="3078882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09 </a:t>
            </a:r>
            <a:endParaRPr/>
          </a:p>
        </p:txBody>
      </p:sp>
      <p:sp>
        <p:nvSpPr>
          <p:cNvPr id="421652322" name="Textplatzhalter 6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593989520" name="Textplatzhalter 6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6206332" y="3802231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10 </a:t>
            </a:r>
            <a:endParaRPr/>
          </a:p>
        </p:txBody>
      </p:sp>
      <p:sp>
        <p:nvSpPr>
          <p:cNvPr id="364598018" name="Textplatzhalter 6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933334423" name="Textplatzhalter 6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6206332" y="5248930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12 </a:t>
            </a:r>
            <a:endParaRPr/>
          </a:p>
        </p:txBody>
      </p:sp>
      <p:sp>
        <p:nvSpPr>
          <p:cNvPr id="964457514" name="Titel 5"/>
          <p:cNvSpPr>
            <a:spLocks noGrp="1"/>
          </p:cNvSpPr>
          <p:nvPr>
            <p:ph type="title"/>
          </p:nvPr>
        </p:nvSpPr>
        <p:spPr bwMode="auto">
          <a:xfrm>
            <a:off x="518318" y="301185"/>
            <a:ext cx="6844385" cy="332399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284174576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115018362" name="Textplatzhalter 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311271679" name="Textplatzhalter 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18318" y="163115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01 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Schlussfolie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3954545" name="Textplatzhalter 167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5000">
                <a:schemeClr val="accent4"/>
              </a:gs>
              <a:gs pos="50000">
                <a:schemeClr val="accent4">
                  <a:alpha val="50000"/>
                </a:schemeClr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956571095" name="Bildplatzhalter 60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0" y="1628775"/>
            <a:ext cx="12192000" cy="522922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821095370" name="Rechteck 59"/>
          <p:cNvSpPr/>
          <p:nvPr userDrawn="1"/>
        </p:nvSpPr>
        <p:spPr bwMode="auto">
          <a:xfrm>
            <a:off x="518400" y="1196733"/>
            <a:ext cx="11676061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17491267" name="Textplatzhalter 6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  <a:defRPr/>
            </a:pPr>
            <a:r>
              <a:rPr lang="de-DE"/>
              <a:t>Vielen Dank</a:t>
            </a:r>
            <a:br>
              <a:rPr lang="de-DE"/>
            </a:br>
            <a:r>
              <a:rPr lang="de-DE"/>
              <a:t>für Ihre Aufmerksamkeit!</a:t>
            </a:r>
            <a:endParaRPr/>
          </a:p>
        </p:txBody>
      </p:sp>
      <p:grpSp>
        <p:nvGrpSpPr>
          <p:cNvPr id="2036708951" name="Gruppieren 55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2" name="Gerader Verbinder 6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581973803" name="Gruppieren 63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6" name="Gerader Verbinder 6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1062906386" name="Gruppieren 67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9" name="Gerader Verbinder 6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1274835745" name="Gruppieren 70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2" name="Gerader Verbinder 7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feld 72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1668705333" name="Gruppieren 73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5" name="Gerader Verbinder 7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feld 75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1573625286" name="Gruppieren 76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8" name="Gerader Verbinder 77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feld 78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893930954" name="Gruppieren 79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81" name="Gerader Verbinder 8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feld 81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649258109" name="Gruppieren 82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84" name="Gerader Verbinder 83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feld 84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1261763447" name="Gruppieren 85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7" name="Gerader Verbinder 86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feld 87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156970432" name="Gerader Verbinder 88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4006454" name="Gruppieren 89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91" name="Gerader Verbinder 9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1196280071" name="Gruppieren 92"/>
          <p:cNvGrpSpPr/>
          <p:nvPr userDrawn="1"/>
        </p:nvGrpSpPr>
        <p:grpSpPr bwMode="auto"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94" name="Freihandform: Form 139"/>
            <p:cNvSpPr/>
            <p:nvPr/>
          </p:nvSpPr>
          <p:spPr bwMode="auto"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 fill="norm" stroke="1" extrusionOk="0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5" name="Freihandform: Form 140"/>
            <p:cNvSpPr/>
            <p:nvPr/>
          </p:nvSpPr>
          <p:spPr bwMode="auto"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6" name="Freihandform: Form 141"/>
            <p:cNvSpPr/>
            <p:nvPr/>
          </p:nvSpPr>
          <p:spPr bwMode="auto"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7" name="Freihandform: Form 142"/>
            <p:cNvSpPr/>
            <p:nvPr/>
          </p:nvSpPr>
          <p:spPr bwMode="auto"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8" name="Freihandform: Form 143"/>
            <p:cNvSpPr/>
            <p:nvPr/>
          </p:nvSpPr>
          <p:spPr bwMode="auto"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9" name="Freihandform: Form 144"/>
            <p:cNvSpPr/>
            <p:nvPr/>
          </p:nvSpPr>
          <p:spPr bwMode="auto"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0" name="Freihandform: Form 145"/>
            <p:cNvSpPr/>
            <p:nvPr/>
          </p:nvSpPr>
          <p:spPr bwMode="auto"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1" name="Freihandform: Form 146"/>
            <p:cNvSpPr/>
            <p:nvPr/>
          </p:nvSpPr>
          <p:spPr bwMode="auto"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 fill="norm" stroke="1" extrusionOk="0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2" name="Freihandform: Form 147"/>
            <p:cNvSpPr/>
            <p:nvPr/>
          </p:nvSpPr>
          <p:spPr bwMode="auto"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 fill="norm" stroke="1" extrusionOk="0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3" name="Freihandform: Form 148"/>
            <p:cNvSpPr/>
            <p:nvPr/>
          </p:nvSpPr>
          <p:spPr bwMode="auto"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4" name="Freihandform: Form 149"/>
            <p:cNvSpPr/>
            <p:nvPr/>
          </p:nvSpPr>
          <p:spPr bwMode="auto"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 fill="norm" stroke="1" extrusionOk="0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5" name="Freihandform: Form 150"/>
            <p:cNvSpPr/>
            <p:nvPr/>
          </p:nvSpPr>
          <p:spPr bwMode="auto"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 fill="norm" stroke="1" extrusionOk="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6" name="Freihandform: Form 151"/>
            <p:cNvSpPr/>
            <p:nvPr/>
          </p:nvSpPr>
          <p:spPr bwMode="auto"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7" name="Freihandform: Form 152"/>
            <p:cNvSpPr/>
            <p:nvPr/>
          </p:nvSpPr>
          <p:spPr bwMode="auto"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 fill="norm" stroke="1" extrusionOk="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8" name="Freihandform: Form 153"/>
            <p:cNvSpPr/>
            <p:nvPr/>
          </p:nvSpPr>
          <p:spPr bwMode="auto"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 fill="norm" stroke="1" extrusionOk="0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9" name="Freihandform: Form 154"/>
            <p:cNvSpPr/>
            <p:nvPr/>
          </p:nvSpPr>
          <p:spPr bwMode="auto"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 fill="norm" stroke="1" extrusionOk="0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0" name="Freihandform: Form 155"/>
            <p:cNvSpPr/>
            <p:nvPr/>
          </p:nvSpPr>
          <p:spPr bwMode="auto"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1" name="Freihandform: Form 156"/>
            <p:cNvSpPr/>
            <p:nvPr/>
          </p:nvSpPr>
          <p:spPr bwMode="auto"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2" name="Freihandform: Form 157"/>
            <p:cNvSpPr/>
            <p:nvPr/>
          </p:nvSpPr>
          <p:spPr bwMode="auto"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3" name="Freihandform: Form 158"/>
            <p:cNvSpPr/>
            <p:nvPr/>
          </p:nvSpPr>
          <p:spPr bwMode="auto"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2" name="Freihandform: Form 159"/>
            <p:cNvSpPr/>
            <p:nvPr/>
          </p:nvSpPr>
          <p:spPr bwMode="auto"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 fill="norm" stroke="1" extrusionOk="0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3" name="Freihandform: Form 160"/>
            <p:cNvSpPr/>
            <p:nvPr/>
          </p:nvSpPr>
          <p:spPr bwMode="auto"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4" name="Freihandform: Form 161"/>
            <p:cNvSpPr/>
            <p:nvPr/>
          </p:nvSpPr>
          <p:spPr bwMode="auto"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5" name="Freihandform: Form 162"/>
            <p:cNvSpPr/>
            <p:nvPr/>
          </p:nvSpPr>
          <p:spPr bwMode="auto"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 fill="norm" stroke="1" extrusionOk="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6" name="Freihandform: Form 163"/>
            <p:cNvSpPr/>
            <p:nvPr/>
          </p:nvSpPr>
          <p:spPr bwMode="auto"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7" name="Freihandform: Form 165"/>
            <p:cNvSpPr/>
            <p:nvPr/>
          </p:nvSpPr>
          <p:spPr bwMode="auto"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8" name="Freihandform: Form 166"/>
            <p:cNvSpPr/>
            <p:nvPr/>
          </p:nvSpPr>
          <p:spPr bwMode="auto"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 fill="norm" stroke="1" extrusionOk="0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9" name="Freihandform: Form 168"/>
            <p:cNvSpPr/>
            <p:nvPr/>
          </p:nvSpPr>
          <p:spPr bwMode="auto"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0" name="Freihandform: Form 169"/>
            <p:cNvSpPr/>
            <p:nvPr/>
          </p:nvSpPr>
          <p:spPr bwMode="auto"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1" name="Freihandform: Form 170"/>
            <p:cNvSpPr/>
            <p:nvPr/>
          </p:nvSpPr>
          <p:spPr bwMode="auto"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2" name="Freihandform: Form 171"/>
            <p:cNvSpPr/>
            <p:nvPr/>
          </p:nvSpPr>
          <p:spPr bwMode="auto"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3" name="Freihandform: Form 172"/>
            <p:cNvSpPr/>
            <p:nvPr/>
          </p:nvSpPr>
          <p:spPr bwMode="auto"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 fill="norm" stroke="1" extrusionOk="0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" name="Freihandform: Form 173"/>
            <p:cNvSpPr/>
            <p:nvPr/>
          </p:nvSpPr>
          <p:spPr bwMode="auto"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5" name="Freihandform: Form 174"/>
            <p:cNvSpPr/>
            <p:nvPr/>
          </p:nvSpPr>
          <p:spPr bwMode="auto"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6" name="Freihandform: Form 175"/>
            <p:cNvSpPr/>
            <p:nvPr/>
          </p:nvSpPr>
          <p:spPr bwMode="auto"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7" name="Freihandform: Form 176"/>
            <p:cNvSpPr/>
            <p:nvPr/>
          </p:nvSpPr>
          <p:spPr bwMode="auto"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8" name="Freihandform: Form 177"/>
            <p:cNvSpPr/>
            <p:nvPr/>
          </p:nvSpPr>
          <p:spPr bwMode="auto"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 fill="norm" stroke="1" extrusionOk="0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9" name="Freihandform: Form 178"/>
            <p:cNvSpPr/>
            <p:nvPr/>
          </p:nvSpPr>
          <p:spPr bwMode="auto"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 fill="norm" stroke="1" extrusionOk="0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0" name="Freihandform: Form 179"/>
            <p:cNvSpPr/>
            <p:nvPr/>
          </p:nvSpPr>
          <p:spPr bwMode="auto"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1" name="Freihandform: Form 180"/>
            <p:cNvSpPr/>
            <p:nvPr/>
          </p:nvSpPr>
          <p:spPr bwMode="auto"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2" name="Freihandform: Form 181"/>
            <p:cNvSpPr/>
            <p:nvPr/>
          </p:nvSpPr>
          <p:spPr bwMode="auto"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3" name="Freihandform: Form 182"/>
            <p:cNvSpPr/>
            <p:nvPr/>
          </p:nvSpPr>
          <p:spPr bwMode="auto"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 fill="norm" stroke="1" extrusionOk="0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4" name="Freihandform: Form 183"/>
            <p:cNvSpPr/>
            <p:nvPr/>
          </p:nvSpPr>
          <p:spPr bwMode="auto"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 fill="norm" stroke="1" extrusionOk="0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5" name="Freihandform: Form 184"/>
            <p:cNvSpPr/>
            <p:nvPr/>
          </p:nvSpPr>
          <p:spPr bwMode="auto"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 fill="norm" stroke="1" extrusionOk="0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6" name="Freihandform: Form 185"/>
            <p:cNvSpPr/>
            <p:nvPr/>
          </p:nvSpPr>
          <p:spPr bwMode="auto"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 fill="norm" stroke="1" extrusionOk="0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7" name="Freihandform: Form 186"/>
            <p:cNvSpPr/>
            <p:nvPr/>
          </p:nvSpPr>
          <p:spPr bwMode="auto"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 fill="norm" stroke="1" extrusionOk="0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8" name="Freihandform: Form 187"/>
            <p:cNvSpPr/>
            <p:nvPr/>
          </p:nvSpPr>
          <p:spPr bwMode="auto">
            <a:xfrm>
              <a:off x="1905021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9" name="Freihandform: Form 188"/>
            <p:cNvSpPr/>
            <p:nvPr/>
          </p:nvSpPr>
          <p:spPr bwMode="auto"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90" name="Freihandform: Form 189"/>
            <p:cNvSpPr/>
            <p:nvPr/>
          </p:nvSpPr>
          <p:spPr bwMode="auto">
            <a:xfrm>
              <a:off x="2069462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77642095" name="Freihandform: Form 87"/>
          <p:cNvSpPr/>
          <p:nvPr userDrawn="1"/>
        </p:nvSpPr>
        <p:spPr bwMode="auto"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 fill="norm" stroke="1" extrusionOk="0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  <p:pic>
        <p:nvPicPr>
          <p:cNvPr id="1159633596" name="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 rot="0" flipH="0" flipV="0">
            <a:off x="9205953" y="300702"/>
            <a:ext cx="1067010" cy="53598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Agenda | mit Bil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814787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8180691-36C4-442B-801E-F5F906A331D4}" type="datetime4">
              <a:rPr lang="de-DE"/>
              <a:t>26. März 2025</a:t>
            </a:fld>
            <a:endParaRPr lang="de-DE"/>
          </a:p>
        </p:txBody>
      </p:sp>
      <p:sp>
        <p:nvSpPr>
          <p:cNvPr id="721792235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11702143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998101643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6206329" y="1631156"/>
            <a:ext cx="5469732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982591046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1610249596" name="Textplatzhalter 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223994727" name="Textplatzhalter 6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518318" y="2354711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02 </a:t>
            </a:r>
            <a:endParaRPr/>
          </a:p>
        </p:txBody>
      </p:sp>
      <p:sp>
        <p:nvSpPr>
          <p:cNvPr id="2017244589" name="Textplatzhalter 6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649516065" name="Textplatzhalter 6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18318" y="452537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05 </a:t>
            </a:r>
            <a:endParaRPr/>
          </a:p>
        </p:txBody>
      </p:sp>
      <p:sp>
        <p:nvSpPr>
          <p:cNvPr id="1535642370" name="Textplatzhalter 6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807808215" name="Textplatzhalter 6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18318" y="307826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03 </a:t>
            </a:r>
            <a:endParaRPr/>
          </a:p>
        </p:txBody>
      </p:sp>
      <p:sp>
        <p:nvSpPr>
          <p:cNvPr id="1322350491" name="Textplatzhalter 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1582117136" name="Textplatzhalter 6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18318" y="3801821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04 </a:t>
            </a:r>
            <a:endParaRPr/>
          </a:p>
        </p:txBody>
      </p:sp>
      <p:sp>
        <p:nvSpPr>
          <p:cNvPr id="1970348987" name="Textplatzhalter 6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1409554261" name="Textplatzhalter 6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518318" y="5248930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06 </a:t>
            </a:r>
            <a:endParaRPr/>
          </a:p>
        </p:txBody>
      </p:sp>
      <p:sp>
        <p:nvSpPr>
          <p:cNvPr id="1064831339" name="Textplatzhalter 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1172082063" name="Textplatzhalter 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18318" y="163115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01 </a:t>
            </a:r>
            <a:endParaRPr/>
          </a:p>
        </p:txBody>
      </p:sp>
      <p:sp>
        <p:nvSpPr>
          <p:cNvPr id="1903352021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646920112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Kapiteltrenner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5086328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8" y="2875002"/>
            <a:ext cx="11157743" cy="1107996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Kapiteltrenner</a:t>
            </a:r>
            <a:br>
              <a:rPr lang="de-DE"/>
            </a:br>
            <a:r>
              <a:rPr lang="de-DE"/>
              <a:t>Mehrzeilig möglich</a:t>
            </a:r>
            <a:endParaRPr/>
          </a:p>
        </p:txBody>
      </p:sp>
      <p:sp>
        <p:nvSpPr>
          <p:cNvPr id="79588816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5DBE663-8CF8-4EA4-AF83-5C771F9A06FE}" type="datetime4">
              <a:rPr lang="de-DE"/>
              <a:t>26. März 2025</a:t>
            </a:fld>
            <a:endParaRPr lang="de-DE"/>
          </a:p>
        </p:txBody>
      </p:sp>
      <p:sp>
        <p:nvSpPr>
          <p:cNvPr id="110458474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0040020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949F9DF-37BD-4CD6-BF49-65BA579E1D7A}" type="slidenum">
              <a:rPr lang="de-DE"/>
              <a:t>55</a:t>
            </a:fld>
            <a:endParaRPr lang="de-DE"/>
          </a:p>
        </p:txBody>
      </p:sp>
      <p:sp>
        <p:nvSpPr>
          <p:cNvPr id="1295393867" name="Rechteck 56"/>
          <p:cNvSpPr/>
          <p:nvPr userDrawn="1"/>
        </p:nvSpPr>
        <p:spPr bwMode="auto">
          <a:xfrm>
            <a:off x="517200" y="6538525"/>
            <a:ext cx="11674800" cy="108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86881417" name="Rechteck 58"/>
          <p:cNvSpPr/>
          <p:nvPr userDrawn="1"/>
        </p:nvSpPr>
        <p:spPr bwMode="auto">
          <a:xfrm>
            <a:off x="518400" y="1196733"/>
            <a:ext cx="11676061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417711089" name="Gruppieren 57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211592268" name="Gruppieren 62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697296383" name="Gruppieren 65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896112993" name="Gruppieren 68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836542299" name="Gruppieren 71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564046134" name="Gruppieren 74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6" name="Gerader Verbinder 7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69254643" name="Gruppieren 77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9" name="Gerader Verbinder 7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1194993699" name="Gruppieren 80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82" name="Gerader Verbinder 8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1815676451" name="Gruppieren 83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5" name="Gerader Verbinder 84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feld 85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1855111495" name="Gerader Verbinder 86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322518" name="Gruppieren 87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9" name="Gerader Verbinder 8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feld 89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129917133" name="Gruppieren 90"/>
          <p:cNvGrpSpPr/>
          <p:nvPr userDrawn="1"/>
        </p:nvGrpSpPr>
        <p:grpSpPr bwMode="auto"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92" name="Freihandform: Form 139"/>
            <p:cNvSpPr/>
            <p:nvPr/>
          </p:nvSpPr>
          <p:spPr bwMode="auto"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 fill="norm" stroke="1" extrusionOk="0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3" name="Freihandform: Form 140"/>
            <p:cNvSpPr/>
            <p:nvPr/>
          </p:nvSpPr>
          <p:spPr bwMode="auto"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4" name="Freihandform: Form 141"/>
            <p:cNvSpPr/>
            <p:nvPr/>
          </p:nvSpPr>
          <p:spPr bwMode="auto"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5" name="Freihandform: Form 142"/>
            <p:cNvSpPr/>
            <p:nvPr/>
          </p:nvSpPr>
          <p:spPr bwMode="auto"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6" name="Freihandform: Form 143"/>
            <p:cNvSpPr/>
            <p:nvPr/>
          </p:nvSpPr>
          <p:spPr bwMode="auto"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7" name="Freihandform: Form 144"/>
            <p:cNvSpPr/>
            <p:nvPr/>
          </p:nvSpPr>
          <p:spPr bwMode="auto"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8" name="Freihandform: Form 145"/>
            <p:cNvSpPr/>
            <p:nvPr/>
          </p:nvSpPr>
          <p:spPr bwMode="auto"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9" name="Freihandform: Form 146"/>
            <p:cNvSpPr/>
            <p:nvPr/>
          </p:nvSpPr>
          <p:spPr bwMode="auto"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 fill="norm" stroke="1" extrusionOk="0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0" name="Freihandform: Form 147"/>
            <p:cNvSpPr/>
            <p:nvPr/>
          </p:nvSpPr>
          <p:spPr bwMode="auto"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 fill="norm" stroke="1" extrusionOk="0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1" name="Freihandform: Form 148"/>
            <p:cNvSpPr/>
            <p:nvPr/>
          </p:nvSpPr>
          <p:spPr bwMode="auto"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2" name="Freihandform: Form 149"/>
            <p:cNvSpPr/>
            <p:nvPr/>
          </p:nvSpPr>
          <p:spPr bwMode="auto"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 fill="norm" stroke="1" extrusionOk="0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3" name="Freihandform: Form 150"/>
            <p:cNvSpPr/>
            <p:nvPr/>
          </p:nvSpPr>
          <p:spPr bwMode="auto"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 fill="norm" stroke="1" extrusionOk="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4" name="Freihandform: Form 151"/>
            <p:cNvSpPr/>
            <p:nvPr/>
          </p:nvSpPr>
          <p:spPr bwMode="auto"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5" name="Freihandform: Form 152"/>
            <p:cNvSpPr/>
            <p:nvPr/>
          </p:nvSpPr>
          <p:spPr bwMode="auto"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 fill="norm" stroke="1" extrusionOk="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6" name="Freihandform: Form 153"/>
            <p:cNvSpPr/>
            <p:nvPr/>
          </p:nvSpPr>
          <p:spPr bwMode="auto"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 fill="norm" stroke="1" extrusionOk="0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7" name="Freihandform: Form 154"/>
            <p:cNvSpPr/>
            <p:nvPr/>
          </p:nvSpPr>
          <p:spPr bwMode="auto"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 fill="norm" stroke="1" extrusionOk="0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8" name="Freihandform: Form 155"/>
            <p:cNvSpPr/>
            <p:nvPr/>
          </p:nvSpPr>
          <p:spPr bwMode="auto"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9" name="Freihandform: Form 156"/>
            <p:cNvSpPr/>
            <p:nvPr/>
          </p:nvSpPr>
          <p:spPr bwMode="auto"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0" name="Freihandform: Form 157"/>
            <p:cNvSpPr/>
            <p:nvPr/>
          </p:nvSpPr>
          <p:spPr bwMode="auto"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1" name="Freihandform: Form 158"/>
            <p:cNvSpPr/>
            <p:nvPr/>
          </p:nvSpPr>
          <p:spPr bwMode="auto"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1" name="Freihandform: Form 159"/>
            <p:cNvSpPr/>
            <p:nvPr/>
          </p:nvSpPr>
          <p:spPr bwMode="auto"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 fill="norm" stroke="1" extrusionOk="0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2" name="Freihandform: Form 160"/>
            <p:cNvSpPr/>
            <p:nvPr/>
          </p:nvSpPr>
          <p:spPr bwMode="auto"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3" name="Freihandform: Form 161"/>
            <p:cNvSpPr/>
            <p:nvPr/>
          </p:nvSpPr>
          <p:spPr bwMode="auto"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4" name="Freihandform: Form 162"/>
            <p:cNvSpPr/>
            <p:nvPr/>
          </p:nvSpPr>
          <p:spPr bwMode="auto"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 fill="norm" stroke="1" extrusionOk="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5" name="Freihandform: Form 163"/>
            <p:cNvSpPr/>
            <p:nvPr/>
          </p:nvSpPr>
          <p:spPr bwMode="auto"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6" name="Freihandform: Form 165"/>
            <p:cNvSpPr/>
            <p:nvPr/>
          </p:nvSpPr>
          <p:spPr bwMode="auto"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7" name="Freihandform: Form 166"/>
            <p:cNvSpPr/>
            <p:nvPr/>
          </p:nvSpPr>
          <p:spPr bwMode="auto"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 fill="norm" stroke="1" extrusionOk="0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8" name="Freihandform: Form 168"/>
            <p:cNvSpPr/>
            <p:nvPr/>
          </p:nvSpPr>
          <p:spPr bwMode="auto"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9" name="Freihandform: Form 169"/>
            <p:cNvSpPr/>
            <p:nvPr/>
          </p:nvSpPr>
          <p:spPr bwMode="auto"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0" name="Freihandform: Form 170"/>
            <p:cNvSpPr/>
            <p:nvPr/>
          </p:nvSpPr>
          <p:spPr bwMode="auto"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1" name="Freihandform: Form 171"/>
            <p:cNvSpPr/>
            <p:nvPr/>
          </p:nvSpPr>
          <p:spPr bwMode="auto"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2" name="Freihandform: Form 172"/>
            <p:cNvSpPr/>
            <p:nvPr/>
          </p:nvSpPr>
          <p:spPr bwMode="auto"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 fill="norm" stroke="1" extrusionOk="0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3" name="Freihandform: Form 173"/>
            <p:cNvSpPr/>
            <p:nvPr/>
          </p:nvSpPr>
          <p:spPr bwMode="auto"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" name="Freihandform: Form 174"/>
            <p:cNvSpPr/>
            <p:nvPr/>
          </p:nvSpPr>
          <p:spPr bwMode="auto"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5" name="Freihandform: Form 175"/>
            <p:cNvSpPr/>
            <p:nvPr/>
          </p:nvSpPr>
          <p:spPr bwMode="auto"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6" name="Freihandform: Form 176"/>
            <p:cNvSpPr/>
            <p:nvPr/>
          </p:nvSpPr>
          <p:spPr bwMode="auto"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7" name="Freihandform: Form 177"/>
            <p:cNvSpPr/>
            <p:nvPr/>
          </p:nvSpPr>
          <p:spPr bwMode="auto"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 fill="norm" stroke="1" extrusionOk="0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8" name="Freihandform: Form 178"/>
            <p:cNvSpPr/>
            <p:nvPr/>
          </p:nvSpPr>
          <p:spPr bwMode="auto"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 fill="norm" stroke="1" extrusionOk="0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9" name="Freihandform: Form 179"/>
            <p:cNvSpPr/>
            <p:nvPr/>
          </p:nvSpPr>
          <p:spPr bwMode="auto"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0" name="Freihandform: Form 180"/>
            <p:cNvSpPr/>
            <p:nvPr/>
          </p:nvSpPr>
          <p:spPr bwMode="auto"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1" name="Freihandform: Form 181"/>
            <p:cNvSpPr/>
            <p:nvPr/>
          </p:nvSpPr>
          <p:spPr bwMode="auto"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2" name="Freihandform: Form 182"/>
            <p:cNvSpPr/>
            <p:nvPr/>
          </p:nvSpPr>
          <p:spPr bwMode="auto"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 fill="norm" stroke="1" extrusionOk="0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3" name="Freihandform: Form 183"/>
            <p:cNvSpPr/>
            <p:nvPr/>
          </p:nvSpPr>
          <p:spPr bwMode="auto"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 fill="norm" stroke="1" extrusionOk="0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4" name="Freihandform: Form 184"/>
            <p:cNvSpPr/>
            <p:nvPr/>
          </p:nvSpPr>
          <p:spPr bwMode="auto"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 fill="norm" stroke="1" extrusionOk="0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5" name="Freihandform: Form 185"/>
            <p:cNvSpPr/>
            <p:nvPr/>
          </p:nvSpPr>
          <p:spPr bwMode="auto"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 fill="norm" stroke="1" extrusionOk="0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6" name="Freihandform: Form 186"/>
            <p:cNvSpPr/>
            <p:nvPr/>
          </p:nvSpPr>
          <p:spPr bwMode="auto"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 fill="norm" stroke="1" extrusionOk="0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7" name="Freihandform: Form 187"/>
            <p:cNvSpPr/>
            <p:nvPr/>
          </p:nvSpPr>
          <p:spPr bwMode="auto">
            <a:xfrm>
              <a:off x="1905021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8" name="Freihandform: Form 188"/>
            <p:cNvSpPr/>
            <p:nvPr/>
          </p:nvSpPr>
          <p:spPr bwMode="auto"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9" name="Freihandform: Form 189"/>
            <p:cNvSpPr/>
            <p:nvPr/>
          </p:nvSpPr>
          <p:spPr bwMode="auto">
            <a:xfrm>
              <a:off x="2069462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806462854" name="Freihandform: Form 87"/>
          <p:cNvSpPr/>
          <p:nvPr userDrawn="1"/>
        </p:nvSpPr>
        <p:spPr bwMode="auto"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 fill="norm" stroke="1" extrusionOk="0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1823714274" name=""/>
          <p:cNvSpPr txBox="1"/>
          <p:nvPr/>
        </p:nvSpPr>
        <p:spPr bwMode="auto">
          <a:xfrm flipH="0" flipV="0">
            <a:off x="11597832" y="6588945"/>
            <a:ext cx="1107252" cy="2137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800"/>
              <a:t>/ 21</a:t>
            </a:r>
            <a:endParaRPr sz="800"/>
          </a:p>
        </p:txBody>
      </p:sp>
      <p:pic>
        <p:nvPicPr>
          <p:cNvPr id="1259246154" name="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 rot="0" flipH="0" flipV="0">
            <a:off x="9205953" y="300702"/>
            <a:ext cx="1067010" cy="53598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ext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930072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B4FCF17-48A0-4939-9B86-4A0E590241E6}" type="datetime4">
              <a:rPr lang="de-DE"/>
              <a:t>26. März 2025</a:t>
            </a:fld>
            <a:endParaRPr lang="de-DE"/>
          </a:p>
        </p:txBody>
      </p:sp>
      <p:sp>
        <p:nvSpPr>
          <p:cNvPr id="144389902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98535291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58</a:t>
            </a:fld>
            <a:endParaRPr lang="de-DE"/>
          </a:p>
        </p:txBody>
      </p:sp>
      <p:sp>
        <p:nvSpPr>
          <p:cNvPr id="970604130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6"/>
            <a:ext cx="11157745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284252941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758343390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extfolie | zweispalti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962232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71C8739-BFB7-40C2-B28E-69BB709E9C11}" type="datetime4">
              <a:rPr lang="de-DE"/>
              <a:t>26. März 2025</a:t>
            </a:fld>
            <a:endParaRPr lang="de-DE"/>
          </a:p>
        </p:txBody>
      </p:sp>
      <p:sp>
        <p:nvSpPr>
          <p:cNvPr id="157777632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74962938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47</a:t>
            </a:fld>
            <a:endParaRPr lang="de-DE"/>
          </a:p>
        </p:txBody>
      </p:sp>
      <p:sp>
        <p:nvSpPr>
          <p:cNvPr id="1827244364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8" y="1631156"/>
            <a:ext cx="5469732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13618502" name="Textplatzhalter 6"/>
          <p:cNvSpPr>
            <a:spLocks noGrp="1"/>
          </p:cNvSpPr>
          <p:nvPr>
            <p:ph type="body" sz="quarter" idx="14"/>
          </p:nvPr>
        </p:nvSpPr>
        <p:spPr bwMode="auto">
          <a:xfrm>
            <a:off x="6206329" y="1631156"/>
            <a:ext cx="5469732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813197527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433199051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extfolie | dreispalti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8723581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F7B6080-B214-4A27-A13D-95A31493955D}" type="datetime4">
              <a:rPr lang="de-DE"/>
              <a:t>26. März 2025</a:t>
            </a:fld>
            <a:endParaRPr lang="de-DE"/>
          </a:p>
        </p:txBody>
      </p:sp>
      <p:sp>
        <p:nvSpPr>
          <p:cNvPr id="47484281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626293788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9" y="6634666"/>
            <a:ext cx="193964" cy="123111"/>
          </a:xfrm>
        </p:spPr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9</a:t>
            </a:fld>
            <a:endParaRPr lang="de-DE"/>
          </a:p>
        </p:txBody>
      </p:sp>
      <p:sp>
        <p:nvSpPr>
          <p:cNvPr id="1635214708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457416901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18318" y="1631157"/>
            <a:ext cx="3568821" cy="4569618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613971872" name="Textplatzhalter 6"/>
          <p:cNvSpPr>
            <a:spLocks noGrp="1"/>
          </p:cNvSpPr>
          <p:nvPr>
            <p:ph type="body" sz="quarter" idx="17"/>
          </p:nvPr>
        </p:nvSpPr>
        <p:spPr bwMode="auto">
          <a:xfrm>
            <a:off x="8107242" y="1631157"/>
            <a:ext cx="3568821" cy="4569618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2071924001" name="Textplatzhalter 6"/>
          <p:cNvSpPr>
            <a:spLocks noGrp="1"/>
          </p:cNvSpPr>
          <p:nvPr>
            <p:ph type="body" sz="quarter" idx="18"/>
          </p:nvPr>
        </p:nvSpPr>
        <p:spPr bwMode="auto">
          <a:xfrm>
            <a:off x="4312780" y="1631157"/>
            <a:ext cx="3568821" cy="4569618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681703936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ext- Bild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23137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4E4BF54-E288-44CA-9624-72B71A8A42AB}" type="datetime4">
              <a:rPr lang="de-DE"/>
              <a:t>26. März 2025</a:t>
            </a:fld>
            <a:endParaRPr lang="de-DE"/>
          </a:p>
        </p:txBody>
      </p:sp>
      <p:sp>
        <p:nvSpPr>
          <p:cNvPr id="24309498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556457859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33</a:t>
            </a:fld>
            <a:endParaRPr lang="de-DE"/>
          </a:p>
        </p:txBody>
      </p:sp>
      <p:sp>
        <p:nvSpPr>
          <p:cNvPr id="1986207460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8" y="1631156"/>
            <a:ext cx="5469732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170178476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471906295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6206329" y="1631155"/>
            <a:ext cx="5469732" cy="45696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521285860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Bild- Text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9905031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518318" y="1631155"/>
            <a:ext cx="5469732" cy="45696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33523708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F2055A8-E7B1-419D-84AA-0C89B698BF26}" type="datetime4">
              <a:rPr lang="de-DE"/>
              <a:t>26. März 2025</a:t>
            </a:fld>
            <a:endParaRPr lang="de-DE"/>
          </a:p>
        </p:txBody>
      </p:sp>
      <p:sp>
        <p:nvSpPr>
          <p:cNvPr id="58123020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913810999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9" y="6634666"/>
            <a:ext cx="193964" cy="123111"/>
          </a:xfrm>
        </p:spPr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1887417039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6206331" y="1631156"/>
            <a:ext cx="5469732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862703828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2079847989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5431" name="Titelplatzhalter 1"/>
          <p:cNvSpPr>
            <a:spLocks noGrp="1"/>
          </p:cNvSpPr>
          <p:nvPr>
            <p:ph type="title"/>
          </p:nvPr>
        </p:nvSpPr>
        <p:spPr bwMode="auto">
          <a:xfrm>
            <a:off x="518318" y="301185"/>
            <a:ext cx="684438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565621486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518319" y="1631156"/>
            <a:ext cx="1115774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  <a:p>
            <a:pPr lvl="5">
              <a:defRPr/>
            </a:pPr>
            <a:r>
              <a:rPr lang="de-DE"/>
              <a:t>Sechste Ebene</a:t>
            </a:r>
            <a:endParaRPr/>
          </a:p>
          <a:p>
            <a:pPr lvl="6">
              <a:defRPr/>
            </a:pPr>
            <a:r>
              <a:rPr lang="de-DE"/>
              <a:t>Siebte Ebene</a:t>
            </a:r>
            <a:endParaRPr/>
          </a:p>
          <a:p>
            <a:pPr lvl="7">
              <a:defRPr/>
            </a:pPr>
            <a:r>
              <a:rPr lang="de-DE"/>
              <a:t>Achte Ebene</a:t>
            </a:r>
            <a:endParaRPr/>
          </a:p>
          <a:p>
            <a:pPr lvl="8">
              <a:defRPr/>
            </a:pPr>
            <a:r>
              <a:rPr lang="de-DE"/>
              <a:t>Neunte Ebene</a:t>
            </a:r>
            <a:endParaRPr/>
          </a:p>
        </p:txBody>
      </p:sp>
      <p:sp>
        <p:nvSpPr>
          <p:cNvPr id="675024771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10417351" y="6634666"/>
            <a:ext cx="849593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4F9C00A-8AFB-47C9-A7D9-7909CE906E5E}" type="datetime4">
              <a:rPr lang="de-DE"/>
              <a:t>26. März 2025</a:t>
            </a:fld>
            <a:endParaRPr lang="de-DE"/>
          </a:p>
        </p:txBody>
      </p:sp>
      <p:sp>
        <p:nvSpPr>
          <p:cNvPr id="187199422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518319" y="6634666"/>
            <a:ext cx="5469732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6778854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11509892" y="6634664"/>
            <a:ext cx="175890" cy="122279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4F2A514-1398-68A8-267B-8FBB4564EB74}" type="slidenum">
              <a:rPr/>
              <a:t>33</a:t>
            </a:fld>
            <a:endParaRPr lang="de-DE"/>
          </a:p>
        </p:txBody>
      </p:sp>
      <p:sp>
        <p:nvSpPr>
          <p:cNvPr id="980185568" name="Rechteck 6"/>
          <p:cNvSpPr/>
          <p:nvPr userDrawn="1"/>
        </p:nvSpPr>
        <p:spPr bwMode="auto">
          <a:xfrm>
            <a:off x="518400" y="1196733"/>
            <a:ext cx="11676061" cy="720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55391227" name="Rechteck 8"/>
          <p:cNvSpPr/>
          <p:nvPr userDrawn="1"/>
        </p:nvSpPr>
        <p:spPr bwMode="auto">
          <a:xfrm>
            <a:off x="517200" y="6538525"/>
            <a:ext cx="11674800" cy="108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1411982907" name="Gruppieren 12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1975089518" name="Gruppieren 14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754337618" name="Gruppieren 17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1925828533" name="Gruppieren 20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806221608" name="Gruppieren 23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5" name="Gerader Verbinder 2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1151456443" name="Gruppieren 26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8" name="Gerader Verbinder 27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1151776552" name="Gruppieren 29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1" name="Gerader Verbinder 3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2022996355" name="Gruppieren 32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34" name="Gerader Verbinder 33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942032997" name="Gruppieren 13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7" name="Gerader Verbinder 36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655227203" name="Gerader Verbinder 39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0777579" name="Gruppieren 40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2" name="Gerader Verbinder 4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sp>
        <p:nvSpPr>
          <p:cNvPr id="1206735944" name="Freihandform: Form 43"/>
          <p:cNvSpPr>
            <a:spLocks noChangeAspect="1"/>
          </p:cNvSpPr>
          <p:nvPr userDrawn="1"/>
        </p:nvSpPr>
        <p:spPr bwMode="auto"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 fill="norm" stroke="1" extrusionOk="0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800" b="0" i="0" u="none" strike="noStrike" cap="none" spc="0">
              <a:ln>
                <a:noFill/>
              </a:ln>
              <a:solidFill>
                <a:prstClr val="black"/>
              </a:solidFill>
            </a:endParaRPr>
          </a:p>
        </p:txBody>
      </p:sp>
      <p:pic>
        <p:nvPicPr>
          <p:cNvPr id="1789504928" name=""/>
          <p:cNvPicPr>
            <a:picLocks noChangeAspect="1"/>
          </p:cNvPicPr>
          <p:nvPr/>
        </p:nvPicPr>
        <p:blipFill rotWithShape="1">
          <a:blip r:embed="rId22"/>
          <a:stretch/>
        </p:blipFill>
        <p:spPr bwMode="auto">
          <a:xfrm rot="0" flipH="0" flipV="0">
            <a:off x="9822061" y="311109"/>
            <a:ext cx="774000" cy="388800"/>
          </a:xfrm>
          <a:prstGeom prst="rect">
            <a:avLst/>
          </a:prstGeom>
        </p:spPr>
      </p:pic>
      <p:sp>
        <p:nvSpPr>
          <p:cNvPr id="1243261040" name=""/>
          <p:cNvSpPr txBox="1"/>
          <p:nvPr/>
        </p:nvSpPr>
        <p:spPr bwMode="auto">
          <a:xfrm flipH="0" flipV="0">
            <a:off x="8085562" y="916781"/>
            <a:ext cx="82153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681246460" name=""/>
          <p:cNvSpPr txBox="1"/>
          <p:nvPr/>
        </p:nvSpPr>
        <p:spPr bwMode="auto">
          <a:xfrm flipH="0" flipV="0">
            <a:off x="11597833" y="6588945"/>
            <a:ext cx="1106892" cy="2137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800"/>
              <a:t>/ 21</a:t>
            </a:r>
            <a:endParaRPr sz="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1" ftr="1" hdr="0" sldNum="1"/>
  <p:txStyles>
    <p:titleStyle>
      <a:lvl1pPr algn="l" defTabSz="914400">
        <a:lnSpc>
          <a:spcPct val="90000"/>
        </a:lnSpc>
        <a:spcBef>
          <a:spcPts val="0"/>
        </a:spcBef>
        <a:buNone/>
        <a:defRPr sz="2400" b="1">
          <a:solidFill>
            <a:srgbClr val="041E4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>
        <a:lnSpc>
          <a:spcPct val="110000"/>
        </a:lnSpc>
        <a:spcBef>
          <a:spcPts val="0"/>
        </a:spcBef>
        <a:spcAft>
          <a:spcPts val="1200"/>
        </a:spcAft>
        <a:buFont typeface="Arial"/>
        <a:buNone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6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rogrammerhumor.io/programming-memes/computer-science-students-journey/" TargetMode="Externa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2">
            <a:alpha val="99999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945390" name="Textplatzhalter 16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0" y="1628775"/>
            <a:ext cx="12191999" cy="5229225"/>
          </a:xfrm>
          <a:prstGeom prst="rect">
            <a:avLst/>
          </a:prstGeom>
          <a:gradFill>
            <a:gsLst>
              <a:gs pos="5000">
                <a:schemeClr val="accent4"/>
              </a:gs>
              <a:gs pos="50000">
                <a:schemeClr val="accent4">
                  <a:alpha val="50000"/>
                </a:schemeClr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182398905" name="Bildplatzhalter 60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0" y="1628775"/>
            <a:ext cx="12191999" cy="5229225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68514123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2751324" y="2913727"/>
            <a:ext cx="6845226" cy="2012040"/>
          </a:xfrm>
        </p:spPr>
        <p:txBody>
          <a:bodyPr wrap="none" tIns="0" rIns="0"/>
          <a:lstStyle>
            <a:lvl1pPr algn="l">
              <a:lnSpc>
                <a:spcPct val="11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2600" b="1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Best Practices und Trends bei didaktischen </a:t>
            </a:r>
            <a:br>
              <a:rPr lang="de-DE" sz="2600" b="1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</a:br>
            <a:r>
              <a:rPr lang="de-DE" sz="2600" b="1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Simulatoren für Rechnerarchitektur:</a:t>
            </a:r>
            <a:br>
              <a:rPr lang="de-DE" sz="2600" b="1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</a:br>
            <a:r>
              <a:rPr lang="de-DE" sz="2600" b="1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Eine systematische Literaturrecherche</a:t>
            </a:r>
            <a:br>
              <a:rPr lang="de-DE" sz="2600" b="1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</a:br>
            <a:br>
              <a:rPr lang="de-DE" sz="2600" b="1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</a:br>
            <a:r>
              <a:rPr sz="1600" b="0">
                <a:solidFill>
                  <a:schemeClr val="bg1"/>
                </a:solidFill>
              </a:rPr>
              <a:t>Präsentation der Bachelorarbeit am Lehrstuhl 3 - Rechnerarchitektur</a:t>
            </a:r>
            <a:endParaRPr sz="26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36255042" name=""/>
          <p:cNvSpPr txBox="1"/>
          <p:nvPr/>
        </p:nvSpPr>
        <p:spPr bwMode="auto">
          <a:xfrm flipH="0" flipV="0">
            <a:off x="119061" y="6469198"/>
            <a:ext cx="6018693" cy="2289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900" i="0">
                <a:solidFill>
                  <a:schemeClr val="bg1"/>
                </a:solidFill>
              </a:rPr>
              <a:t>Dustin Heither</a:t>
            </a:r>
            <a:r>
              <a:rPr sz="900" i="0">
                <a:solidFill>
                  <a:schemeClr val="bg1"/>
                </a:solidFill>
              </a:rPr>
              <a:t> - Präsentation der Bachelorarbeit - WiSe 2025/26</a:t>
            </a:r>
            <a:endParaRPr sz="900" i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450972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BDB11BF-AF5A-67D8-305A-DDCBCB353001}" type="datetime4">
              <a:rPr lang="de-DE"/>
              <a:t/>
            </a:fld>
            <a:endParaRPr lang="de-DE"/>
          </a:p>
        </p:txBody>
      </p:sp>
      <p:sp>
        <p:nvSpPr>
          <p:cNvPr id="206660211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85740081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EBE15DB-FDEF-E44F-B8B7-214746882928}" type="slidenum">
              <a:rPr lang="de-DE"/>
              <a:t/>
            </a:fld>
            <a:endParaRPr lang="de-DE"/>
          </a:p>
        </p:txBody>
      </p:sp>
      <p:sp>
        <p:nvSpPr>
          <p:cNvPr id="2092756704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Ergebnisse</a:t>
            </a:r>
            <a:endParaRPr/>
          </a:p>
        </p:txBody>
      </p:sp>
      <p:sp>
        <p:nvSpPr>
          <p:cNvPr id="392381197" name="Textplatzhalter 9"/>
          <p:cNvSpPr>
            <a:spLocks noGrp="1"/>
          </p:cNvSpPr>
          <p:nvPr>
            <p:ph type="body" sz="quarter" idx="37"/>
          </p:nvPr>
        </p:nvSpPr>
        <p:spPr bwMode="auto"/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Thema</a:t>
            </a:r>
            <a:endParaRPr/>
          </a:p>
        </p:txBody>
      </p:sp>
      <p:pic>
        <p:nvPicPr>
          <p:cNvPr id="579424132" name=""/>
          <p:cNvPicPr>
            <a:picLocks noChangeAspect="1"/>
          </p:cNvPicPr>
          <p:nvPr>
            <p:ph type="pic" sz="quarter" idx="25" hasCustomPrompt="1"/>
          </p:nvPr>
        </p:nvPicPr>
        <p:blipFill rotWithShape="1">
          <a:blip r:embed="rId3"/>
          <a:stretch/>
        </p:blipFill>
        <p:spPr bwMode="auto">
          <a:xfrm rot="0">
            <a:off x="518319" y="1868014"/>
            <a:ext cx="5469732" cy="3477445"/>
          </a:xfrm>
          <a:prstGeom prst="rect">
            <a:avLst/>
          </a:prstGeom>
        </p:spPr>
      </p:pic>
      <p:sp>
        <p:nvSpPr>
          <p:cNvPr id="1566199411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6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b="1">
                <a:solidFill>
                  <a:schemeClr val="accent3"/>
                </a:solidFill>
              </a:rPr>
              <a:t>Literaturrecherche</a:t>
            </a:r>
            <a:endParaRPr/>
          </a:p>
          <a:p>
            <a:pPr algn="ctr">
              <a:defRPr/>
            </a:pPr>
            <a:r>
              <a:rPr/>
              <a:t>Verteilung der Themen</a:t>
            </a:r>
            <a:endParaRPr/>
          </a:p>
        </p:txBody>
      </p:sp>
      <p:pic>
        <p:nvPicPr>
          <p:cNvPr id="136066653" name=""/>
          <p:cNvPicPr>
            <a:picLocks noChangeAspect="1"/>
          </p:cNvPicPr>
          <p:nvPr>
            <p:ph type="pic" sz="quarter" idx="27" hasCustomPrompt="1"/>
          </p:nvPr>
        </p:nvPicPr>
        <p:blipFill rotWithShape="1">
          <a:blip r:embed="rId4"/>
          <a:stretch/>
        </p:blipFill>
        <p:spPr bwMode="auto">
          <a:xfrm rot="0">
            <a:off x="6206330" y="1966289"/>
            <a:ext cx="5469732" cy="3280897"/>
          </a:xfrm>
          <a:prstGeom prst="rect">
            <a:avLst/>
          </a:prstGeom>
        </p:spPr>
      </p:pic>
      <p:sp>
        <p:nvSpPr>
          <p:cNvPr id="1163710842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6206330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lang="de-DE" sz="1400" b="1" i="0" u="none" strike="noStrike" cap="none" spc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Simulatorrecherche</a:t>
            </a:r>
            <a:endParaRPr sz="1400"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Verteilung der Themen</a:t>
            </a:r>
            <a:endParaRPr/>
          </a:p>
        </p:txBody>
      </p:sp>
      <p:sp>
        <p:nvSpPr>
          <p:cNvPr id="1719785494" name=""/>
          <p:cNvSpPr txBox="1"/>
          <p:nvPr/>
        </p:nvSpPr>
        <p:spPr bwMode="auto">
          <a:xfrm rot="0" flipH="0" flipV="0">
            <a:off x="2874999" y="730249"/>
            <a:ext cx="303248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563125205" name=""/>
          <p:cNvSpPr/>
          <p:nvPr/>
        </p:nvSpPr>
        <p:spPr bwMode="auto">
          <a:xfrm rot="0" flipH="0" flipV="0">
            <a:off x="518316" y="2555874"/>
            <a:ext cx="5087182" cy="333374"/>
          </a:xfrm>
          <a:prstGeom prst="flowChartAlternateProcess">
            <a:avLst/>
          </a:prstGeom>
          <a:noFill/>
          <a:ln w="126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5641967" name=""/>
          <p:cNvSpPr/>
          <p:nvPr/>
        </p:nvSpPr>
        <p:spPr bwMode="auto">
          <a:xfrm rot="0" flipH="0" flipV="0">
            <a:off x="6179760" y="2722562"/>
            <a:ext cx="5087182" cy="333374"/>
          </a:xfrm>
          <a:prstGeom prst="flowChartAlternateProcess">
            <a:avLst/>
          </a:prstGeom>
          <a:noFill/>
          <a:ln w="126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2180506" name=""/>
          <p:cNvSpPr/>
          <p:nvPr/>
        </p:nvSpPr>
        <p:spPr bwMode="auto">
          <a:xfrm rot="0" flipH="0" flipV="0">
            <a:off x="1680785" y="4256086"/>
            <a:ext cx="860838" cy="601662"/>
          </a:xfrm>
          <a:prstGeom prst="flowChartAlternateProcess">
            <a:avLst/>
          </a:prstGeom>
          <a:noFill/>
          <a:ln w="126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2300995" name=""/>
          <p:cNvSpPr/>
          <p:nvPr/>
        </p:nvSpPr>
        <p:spPr bwMode="auto">
          <a:xfrm rot="0" flipH="0" flipV="0">
            <a:off x="7437060" y="4408486"/>
            <a:ext cx="860838" cy="306387"/>
          </a:xfrm>
          <a:prstGeom prst="flowChartAlternateProcess">
            <a:avLst/>
          </a:prstGeom>
          <a:noFill/>
          <a:ln w="126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125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64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180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300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935432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45C1969-185B-DE45-303E-C83AAD9BC820}" type="datetime4">
              <a:rPr lang="de-DE"/>
              <a:t/>
            </a:fld>
            <a:endParaRPr lang="de-DE"/>
          </a:p>
        </p:txBody>
      </p:sp>
      <p:sp>
        <p:nvSpPr>
          <p:cNvPr id="188898198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75863006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AC6D01-CA34-3EBF-7262-C3AE9AD0B936}" type="slidenum">
              <a:rPr lang="de-DE"/>
              <a:t/>
            </a:fld>
            <a:endParaRPr lang="de-DE"/>
          </a:p>
        </p:txBody>
      </p:sp>
      <p:sp>
        <p:nvSpPr>
          <p:cNvPr id="2139711767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Ergebnisse</a:t>
            </a:r>
            <a:endParaRPr/>
          </a:p>
        </p:txBody>
      </p:sp>
      <p:sp>
        <p:nvSpPr>
          <p:cNvPr id="955459563" name="Textplatzhalter 9"/>
          <p:cNvSpPr>
            <a:spLocks noGrp="1"/>
          </p:cNvSpPr>
          <p:nvPr>
            <p:ph type="body" sz="quarter" idx="37"/>
          </p:nvPr>
        </p:nvSpPr>
        <p:spPr bwMode="auto"/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Gamfication</a:t>
            </a:r>
            <a:endParaRPr/>
          </a:p>
        </p:txBody>
      </p:sp>
      <p:sp>
        <p:nvSpPr>
          <p:cNvPr id="585192371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6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b="1">
                <a:solidFill>
                  <a:schemeClr val="accent3"/>
                </a:solidFill>
              </a:rPr>
              <a:t>Literaturrecherche</a:t>
            </a:r>
            <a:endParaRPr/>
          </a:p>
          <a:p>
            <a:pPr algn="ctr">
              <a:defRPr/>
            </a:pPr>
            <a:r>
              <a:rPr/>
              <a:t>Gamification</a:t>
            </a:r>
            <a:endParaRPr/>
          </a:p>
        </p:txBody>
      </p:sp>
      <p:sp>
        <p:nvSpPr>
          <p:cNvPr id="1075105341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6206330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lang="de-DE" sz="1400" b="1" i="0" u="none" strike="noStrike" cap="none" spc="0">
                <a:solidFill>
                  <a:schemeClr val="accent3"/>
                </a:solidFill>
                <a:latin typeface="Arial"/>
                <a:ea typeface="Arial"/>
                <a:cs typeface="Arial"/>
              </a:rPr>
              <a:t>Simulatorrecherche</a:t>
            </a:r>
            <a:endParaRPr sz="1400"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Gamification</a:t>
            </a:r>
            <a:endParaRPr/>
          </a:p>
        </p:txBody>
      </p:sp>
      <p:sp>
        <p:nvSpPr>
          <p:cNvPr id="324237840" name=""/>
          <p:cNvSpPr txBox="1"/>
          <p:nvPr/>
        </p:nvSpPr>
        <p:spPr bwMode="auto">
          <a:xfrm rot="0" flipH="0" flipV="0">
            <a:off x="2874999" y="730249"/>
            <a:ext cx="303248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085429545" name=""/>
          <p:cNvPicPr>
            <a:picLocks noChangeAspect="1"/>
          </p:cNvPicPr>
          <p:nvPr>
            <p:ph type="pic" sz="quarter" idx="25" hasCustomPrompt="1"/>
          </p:nvPr>
        </p:nvPicPr>
        <p:blipFill rotWithShape="1">
          <a:blip r:embed="rId3"/>
          <a:stretch/>
        </p:blipFill>
        <p:spPr bwMode="auto">
          <a:xfrm rot="0">
            <a:off x="518316" y="1631155"/>
            <a:ext cx="5469732" cy="3654685"/>
          </a:xfrm>
          <a:prstGeom prst="rect">
            <a:avLst/>
          </a:prstGeom>
        </p:spPr>
      </p:pic>
      <p:sp>
        <p:nvSpPr>
          <p:cNvPr id="103629636" name="Textplatzhalter 6"/>
          <p:cNvSpPr>
            <a:spLocks noGrp="1"/>
          </p:cNvSpPr>
          <p:nvPr>
            <p:ph type="body" sz="quarter" idx="13"/>
          </p:nvPr>
        </p:nvSpPr>
        <p:spPr bwMode="auto">
          <a:xfrm flipH="0" flipV="0">
            <a:off x="6206330" y="1631155"/>
            <a:ext cx="5469732" cy="3654685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 b="1"/>
              <a:t>Keine </a:t>
            </a:r>
            <a:r>
              <a:rPr/>
              <a:t>spielerischen Elemente </a:t>
            </a:r>
            <a:br>
              <a:rPr/>
            </a:br>
            <a:r>
              <a:rPr/>
              <a:t>identifiziert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9942992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BC10319-713C-D3C8-3A37-4EF54FD073CC}" type="datetime4">
              <a:rPr lang="de-DE"/>
              <a:t/>
            </a:fld>
            <a:endParaRPr lang="de-DE"/>
          </a:p>
        </p:txBody>
      </p:sp>
      <p:sp>
        <p:nvSpPr>
          <p:cNvPr id="990683355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91086777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6B2E900-8E29-9C63-BA33-46F392FD9694}" type="slidenum">
              <a:rPr lang="de-DE"/>
              <a:t/>
            </a:fld>
            <a:endParaRPr lang="de-DE"/>
          </a:p>
        </p:txBody>
      </p:sp>
      <p:sp>
        <p:nvSpPr>
          <p:cNvPr id="192152074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Ergebnisse</a:t>
            </a:r>
            <a:endParaRPr/>
          </a:p>
        </p:txBody>
      </p:sp>
      <p:sp>
        <p:nvSpPr>
          <p:cNvPr id="1610976116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50504" cy="268583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Abstraktionslevel</a:t>
            </a:r>
            <a:endParaRPr/>
          </a:p>
        </p:txBody>
      </p:sp>
      <p:pic>
        <p:nvPicPr>
          <p:cNvPr id="1892872380" name=""/>
          <p:cNvPicPr>
            <a:picLocks noChangeAspect="1"/>
          </p:cNvPicPr>
          <p:nvPr>
            <p:ph type="pic" sz="quarter" idx="25" hasCustomPrompt="1"/>
          </p:nvPr>
        </p:nvPicPr>
        <p:blipFill rotWithShape="1">
          <a:blip r:embed="rId3"/>
          <a:stretch/>
        </p:blipFill>
        <p:spPr bwMode="auto">
          <a:xfrm rot="0">
            <a:off x="518316" y="1829835"/>
            <a:ext cx="5469732" cy="3553805"/>
          </a:xfrm>
          <a:prstGeom prst="rect">
            <a:avLst/>
          </a:prstGeom>
        </p:spPr>
      </p:pic>
      <p:sp>
        <p:nvSpPr>
          <p:cNvPr id="1876425904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6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b="1">
                <a:solidFill>
                  <a:schemeClr val="accent3"/>
                </a:solidFill>
              </a:rPr>
              <a:t>Literaturrecherche</a:t>
            </a:r>
            <a:endParaRPr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Abstraktion nach Themen </a:t>
            </a:r>
            <a:endParaRPr/>
          </a:p>
        </p:txBody>
      </p:sp>
      <p:pic>
        <p:nvPicPr>
          <p:cNvPr id="1176527550" name=""/>
          <p:cNvPicPr>
            <a:picLocks noChangeAspect="1"/>
          </p:cNvPicPr>
          <p:nvPr>
            <p:ph type="pic" sz="quarter" idx="27" hasCustomPrompt="1"/>
          </p:nvPr>
        </p:nvPicPr>
        <p:blipFill rotWithShape="1">
          <a:blip r:embed="rId4"/>
          <a:stretch/>
        </p:blipFill>
        <p:spPr bwMode="auto">
          <a:xfrm rot="0">
            <a:off x="6206330" y="2042340"/>
            <a:ext cx="5469732" cy="3128795"/>
          </a:xfrm>
          <a:prstGeom prst="rect">
            <a:avLst/>
          </a:prstGeom>
        </p:spPr>
      </p:pic>
      <p:sp>
        <p:nvSpPr>
          <p:cNvPr id="418607217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6206330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lang="de-DE" sz="1400" b="1" i="0" u="none" strike="noStrike" cap="none" spc="0">
                <a:solidFill>
                  <a:schemeClr val="accent3"/>
                </a:solidFill>
                <a:latin typeface="Arial"/>
                <a:ea typeface="Arial"/>
                <a:cs typeface="Arial"/>
              </a:rPr>
              <a:t>Simulatorrecherche</a:t>
            </a:r>
            <a:endParaRPr sz="1400"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Abstraktion nach Themen </a:t>
            </a:r>
            <a:endParaRPr/>
          </a:p>
        </p:txBody>
      </p:sp>
      <p:sp>
        <p:nvSpPr>
          <p:cNvPr id="1378956361" name=""/>
          <p:cNvSpPr txBox="1"/>
          <p:nvPr/>
        </p:nvSpPr>
        <p:spPr bwMode="auto">
          <a:xfrm rot="0" flipH="0" flipV="0">
            <a:off x="2874999" y="730249"/>
            <a:ext cx="303248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752482740" name=""/>
          <p:cNvSpPr/>
          <p:nvPr/>
        </p:nvSpPr>
        <p:spPr bwMode="auto">
          <a:xfrm rot="0" flipH="0" flipV="0">
            <a:off x="4264815" y="1829835"/>
            <a:ext cx="467558" cy="2250039"/>
          </a:xfrm>
          <a:prstGeom prst="flowChartAlternateProcess">
            <a:avLst/>
          </a:prstGeom>
          <a:noFill/>
          <a:ln w="126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498692" name=""/>
          <p:cNvSpPr/>
          <p:nvPr/>
        </p:nvSpPr>
        <p:spPr bwMode="auto">
          <a:xfrm rot="0" flipH="0" flipV="0">
            <a:off x="9782965" y="2042340"/>
            <a:ext cx="467557" cy="1847034"/>
          </a:xfrm>
          <a:prstGeom prst="flowChartAlternateProcess">
            <a:avLst/>
          </a:prstGeom>
          <a:noFill/>
          <a:ln w="126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9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48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914876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1CF9F-F89D-561B-3A85-02362C9C67C7}" type="datetime4">
              <a:rPr lang="de-DE"/>
              <a:t/>
            </a:fld>
            <a:endParaRPr lang="de-DE"/>
          </a:p>
        </p:txBody>
      </p:sp>
      <p:sp>
        <p:nvSpPr>
          <p:cNvPr id="3716204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37528072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876CD12-8727-C886-968B-622734DDC208}" type="slidenum">
              <a:rPr lang="de-DE"/>
              <a:t/>
            </a:fld>
            <a:endParaRPr lang="de-DE"/>
          </a:p>
        </p:txBody>
      </p:sp>
      <p:sp>
        <p:nvSpPr>
          <p:cNvPr id="744703889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Ergebnisse</a:t>
            </a:r>
            <a:endParaRPr/>
          </a:p>
        </p:txBody>
      </p:sp>
      <p:sp>
        <p:nvSpPr>
          <p:cNvPr id="563508430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53024" cy="268583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Zugriff</a:t>
            </a:r>
            <a:endParaRPr/>
          </a:p>
        </p:txBody>
      </p:sp>
      <p:pic>
        <p:nvPicPr>
          <p:cNvPr id="1174743414" name=""/>
          <p:cNvPicPr>
            <a:picLocks noChangeAspect="1"/>
          </p:cNvPicPr>
          <p:nvPr>
            <p:ph type="pic" sz="quarter" idx="25" hasCustomPrompt="1"/>
          </p:nvPr>
        </p:nvPicPr>
        <p:blipFill rotWithShape="1">
          <a:blip r:embed="rId3"/>
          <a:stretch/>
        </p:blipFill>
        <p:spPr bwMode="auto">
          <a:xfrm rot="0">
            <a:off x="518316" y="1812398"/>
            <a:ext cx="5469732" cy="3588677"/>
          </a:xfrm>
          <a:prstGeom prst="rect">
            <a:avLst/>
          </a:prstGeom>
        </p:spPr>
      </p:pic>
      <p:sp>
        <p:nvSpPr>
          <p:cNvPr id="1105959945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6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b="1">
                <a:solidFill>
                  <a:schemeClr val="accent3"/>
                </a:solidFill>
              </a:rPr>
              <a:t>Literaturrecherche</a:t>
            </a:r>
            <a:endParaRPr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Zugriff</a:t>
            </a:r>
            <a:endParaRPr/>
          </a:p>
        </p:txBody>
      </p:sp>
      <p:pic>
        <p:nvPicPr>
          <p:cNvPr id="1563308487" name=""/>
          <p:cNvPicPr>
            <a:picLocks noChangeAspect="1"/>
          </p:cNvPicPr>
          <p:nvPr>
            <p:ph type="pic" sz="quarter" idx="27" hasCustomPrompt="1"/>
          </p:nvPr>
        </p:nvPicPr>
        <p:blipFill rotWithShape="1">
          <a:blip r:embed="rId4"/>
          <a:stretch/>
        </p:blipFill>
        <p:spPr bwMode="auto">
          <a:xfrm rot="0" flipH="0" flipV="0">
            <a:off x="5350855" y="1752475"/>
            <a:ext cx="6698096" cy="3648600"/>
          </a:xfrm>
          <a:prstGeom prst="rect">
            <a:avLst/>
          </a:prstGeom>
        </p:spPr>
      </p:pic>
      <p:sp>
        <p:nvSpPr>
          <p:cNvPr id="2014214401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6206330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lang="de-DE" sz="1400" b="1" i="0" u="none" strike="noStrike" cap="none" spc="0">
                <a:solidFill>
                  <a:schemeClr val="accent3"/>
                </a:solidFill>
                <a:latin typeface="Arial"/>
                <a:ea typeface="Arial"/>
                <a:cs typeface="Arial"/>
              </a:rPr>
              <a:t>Simulatorrecherche</a:t>
            </a:r>
            <a:endParaRPr sz="1400"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Zugriff</a:t>
            </a:r>
            <a:endParaRPr/>
          </a:p>
        </p:txBody>
      </p:sp>
      <p:sp>
        <p:nvSpPr>
          <p:cNvPr id="1483983282" name=""/>
          <p:cNvSpPr txBox="1"/>
          <p:nvPr/>
        </p:nvSpPr>
        <p:spPr bwMode="auto">
          <a:xfrm rot="0" flipH="0" flipV="0">
            <a:off x="2874999" y="730249"/>
            <a:ext cx="303248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961110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7CE26A-629D-F5B8-ECDD-C771CD971941}" type="datetime4">
              <a:rPr lang="de-DE"/>
              <a:t/>
            </a:fld>
            <a:endParaRPr lang="de-DE"/>
          </a:p>
        </p:txBody>
      </p:sp>
      <p:sp>
        <p:nvSpPr>
          <p:cNvPr id="137739490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686094681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DF07768-168D-B571-0D68-174FEE6B5F63}" type="slidenum">
              <a:rPr lang="de-DE"/>
              <a:t/>
            </a:fld>
            <a:endParaRPr lang="de-DE"/>
          </a:p>
        </p:txBody>
      </p:sp>
      <p:sp>
        <p:nvSpPr>
          <p:cNvPr id="1079694630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Ergebnisse</a:t>
            </a:r>
            <a:endParaRPr/>
          </a:p>
        </p:txBody>
      </p:sp>
      <p:sp>
        <p:nvSpPr>
          <p:cNvPr id="701922427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54824" cy="268583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Preis</a:t>
            </a:r>
            <a:endParaRPr/>
          </a:p>
        </p:txBody>
      </p:sp>
      <p:pic>
        <p:nvPicPr>
          <p:cNvPr id="335109236" name=""/>
          <p:cNvPicPr>
            <a:picLocks noChangeAspect="1"/>
          </p:cNvPicPr>
          <p:nvPr>
            <p:ph type="pic" sz="quarter" idx="25" hasCustomPrompt="1"/>
          </p:nvPr>
        </p:nvPicPr>
        <p:blipFill rotWithShape="1">
          <a:blip r:embed="rId3"/>
          <a:stretch/>
        </p:blipFill>
        <p:spPr bwMode="auto">
          <a:xfrm rot="0">
            <a:off x="518316" y="1823407"/>
            <a:ext cx="5469732" cy="3566658"/>
          </a:xfrm>
          <a:prstGeom prst="rect">
            <a:avLst/>
          </a:prstGeom>
        </p:spPr>
      </p:pic>
      <p:sp>
        <p:nvSpPr>
          <p:cNvPr id="962213871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6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b="1">
                <a:solidFill>
                  <a:schemeClr val="accent3"/>
                </a:solidFill>
              </a:rPr>
              <a:t>Literaturrecherche</a:t>
            </a:r>
            <a:endParaRPr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Preis</a:t>
            </a:r>
            <a:endParaRPr/>
          </a:p>
        </p:txBody>
      </p:sp>
      <p:pic>
        <p:nvPicPr>
          <p:cNvPr id="712584592" name=""/>
          <p:cNvPicPr>
            <a:picLocks noChangeAspect="1"/>
          </p:cNvPicPr>
          <p:nvPr>
            <p:ph type="pic" sz="quarter" idx="27" hasCustomPrompt="1"/>
          </p:nvPr>
        </p:nvPicPr>
        <p:blipFill rotWithShape="1">
          <a:blip r:embed="rId4"/>
          <a:stretch/>
        </p:blipFill>
        <p:spPr bwMode="auto">
          <a:xfrm rot="0">
            <a:off x="6206330" y="1874963"/>
            <a:ext cx="5469732" cy="3463548"/>
          </a:xfrm>
          <a:prstGeom prst="rect">
            <a:avLst/>
          </a:prstGeom>
        </p:spPr>
      </p:pic>
      <p:sp>
        <p:nvSpPr>
          <p:cNvPr id="404656171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6206330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lang="de-DE" sz="1400" b="1" i="0" u="none" strike="noStrike" cap="none" spc="0">
                <a:solidFill>
                  <a:schemeClr val="accent3"/>
                </a:solidFill>
                <a:latin typeface="Arial"/>
                <a:ea typeface="Arial"/>
                <a:cs typeface="Arial"/>
              </a:rPr>
              <a:t>Simulatorrecherche</a:t>
            </a:r>
            <a:endParaRPr sz="1400"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Preis</a:t>
            </a:r>
            <a:endParaRPr/>
          </a:p>
        </p:txBody>
      </p:sp>
      <p:sp>
        <p:nvSpPr>
          <p:cNvPr id="481454988" name=""/>
          <p:cNvSpPr txBox="1"/>
          <p:nvPr/>
        </p:nvSpPr>
        <p:spPr bwMode="auto">
          <a:xfrm rot="0" flipH="0" flipV="0">
            <a:off x="2874999" y="730249"/>
            <a:ext cx="303248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544116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DC72E7C-32AE-8DF8-2197-323DCB0B632C}" type="datetime4">
              <a:rPr lang="de-DE"/>
              <a:t/>
            </a:fld>
            <a:endParaRPr lang="de-DE"/>
          </a:p>
        </p:txBody>
      </p:sp>
      <p:sp>
        <p:nvSpPr>
          <p:cNvPr id="59055933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1125275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CE6C182-9B7E-7D5B-7F7D-715EBD394415}" type="slidenum">
              <a:rPr lang="de-DE"/>
              <a:t/>
            </a:fld>
            <a:endParaRPr lang="de-DE"/>
          </a:p>
        </p:txBody>
      </p:sp>
      <p:sp>
        <p:nvSpPr>
          <p:cNvPr id="2143246207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Ergebnisse</a:t>
            </a:r>
            <a:endParaRPr/>
          </a:p>
        </p:txBody>
      </p:sp>
      <p:sp>
        <p:nvSpPr>
          <p:cNvPr id="1371069409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59504" cy="268583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Dokumentation</a:t>
            </a:r>
            <a:endParaRPr/>
          </a:p>
        </p:txBody>
      </p:sp>
      <p:pic>
        <p:nvPicPr>
          <p:cNvPr id="1431218789" name=""/>
          <p:cNvPicPr>
            <a:picLocks noChangeAspect="1"/>
          </p:cNvPicPr>
          <p:nvPr>
            <p:ph type="pic" sz="quarter" idx="25" hasCustomPrompt="1"/>
          </p:nvPr>
        </p:nvPicPr>
        <p:blipFill rotWithShape="1">
          <a:blip r:embed="rId3"/>
          <a:stretch/>
        </p:blipFill>
        <p:spPr bwMode="auto">
          <a:xfrm rot="0">
            <a:off x="518316" y="1745190"/>
            <a:ext cx="5469732" cy="3723094"/>
          </a:xfrm>
          <a:prstGeom prst="rect">
            <a:avLst/>
          </a:prstGeom>
        </p:spPr>
      </p:pic>
      <p:sp>
        <p:nvSpPr>
          <p:cNvPr id="1736139830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6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b="1">
                <a:solidFill>
                  <a:schemeClr val="accent3"/>
                </a:solidFill>
              </a:rPr>
              <a:t>Literaturrecherche</a:t>
            </a:r>
            <a:endParaRPr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Dokumentation</a:t>
            </a:r>
            <a:endParaRPr/>
          </a:p>
        </p:txBody>
      </p:sp>
      <p:pic>
        <p:nvPicPr>
          <p:cNvPr id="1192650242" name=""/>
          <p:cNvPicPr>
            <a:picLocks noChangeAspect="1"/>
          </p:cNvPicPr>
          <p:nvPr>
            <p:ph type="pic" sz="quarter" idx="27" hasCustomPrompt="1"/>
          </p:nvPr>
        </p:nvPicPr>
        <p:blipFill rotWithShape="1">
          <a:blip r:embed="rId4"/>
          <a:stretch/>
        </p:blipFill>
        <p:spPr bwMode="auto">
          <a:xfrm rot="0">
            <a:off x="6206330" y="1854431"/>
            <a:ext cx="5469732" cy="3504612"/>
          </a:xfrm>
          <a:prstGeom prst="rect">
            <a:avLst/>
          </a:prstGeom>
        </p:spPr>
      </p:pic>
      <p:sp>
        <p:nvSpPr>
          <p:cNvPr id="1137649238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6206330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lang="de-DE" sz="1400" b="1" i="0" u="none" strike="noStrike" cap="none" spc="0">
                <a:solidFill>
                  <a:schemeClr val="accent3"/>
                </a:solidFill>
                <a:latin typeface="Arial"/>
                <a:ea typeface="Arial"/>
                <a:cs typeface="Arial"/>
              </a:rPr>
              <a:t>Simulatorrecherche</a:t>
            </a:r>
            <a:endParaRPr sz="1400"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Dokumentation</a:t>
            </a:r>
            <a:endParaRPr/>
          </a:p>
        </p:txBody>
      </p:sp>
      <p:sp>
        <p:nvSpPr>
          <p:cNvPr id="370682902" name=""/>
          <p:cNvSpPr txBox="1"/>
          <p:nvPr/>
        </p:nvSpPr>
        <p:spPr bwMode="auto">
          <a:xfrm rot="0" flipH="0" flipV="0">
            <a:off x="2874999" y="730249"/>
            <a:ext cx="303248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139137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56B4C3C-E08A-D414-45E8-C16FA6231BD8}" type="datetime4">
              <a:rPr lang="de-DE"/>
              <a:t/>
            </a:fld>
            <a:endParaRPr lang="de-DE"/>
          </a:p>
        </p:txBody>
      </p:sp>
      <p:sp>
        <p:nvSpPr>
          <p:cNvPr id="53178315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19010814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672BC6B-7C37-1D1A-719D-B14B60771C15}" type="slidenum">
              <a:rPr lang="de-DE"/>
              <a:t/>
            </a:fld>
            <a:endParaRPr lang="de-DE"/>
          </a:p>
        </p:txBody>
      </p:sp>
      <p:sp>
        <p:nvSpPr>
          <p:cNvPr id="1960589839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Ergebnisse</a:t>
            </a:r>
            <a:endParaRPr/>
          </a:p>
        </p:txBody>
      </p:sp>
      <p:sp>
        <p:nvSpPr>
          <p:cNvPr id="1966984594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75704" cy="268583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(nur Simulatorrecherche): Zeit und OS</a:t>
            </a:r>
            <a:endParaRPr/>
          </a:p>
        </p:txBody>
      </p:sp>
      <p:pic>
        <p:nvPicPr>
          <p:cNvPr id="2045423786" name=""/>
          <p:cNvPicPr>
            <a:picLocks noChangeAspect="1"/>
          </p:cNvPicPr>
          <p:nvPr>
            <p:ph type="pic" sz="quarter" idx="25" hasCustomPrompt="1"/>
          </p:nvPr>
        </p:nvPicPr>
        <p:blipFill rotWithShape="1">
          <a:blip r:embed="rId3"/>
          <a:stretch/>
        </p:blipFill>
        <p:spPr bwMode="auto">
          <a:xfrm rot="0" flipH="0" flipV="0">
            <a:off x="238520" y="1762124"/>
            <a:ext cx="6029325" cy="3521169"/>
          </a:xfrm>
          <a:prstGeom prst="rect">
            <a:avLst/>
          </a:prstGeom>
        </p:spPr>
      </p:pic>
      <p:sp>
        <p:nvSpPr>
          <p:cNvPr id="1390531360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6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b="1">
                <a:solidFill>
                  <a:schemeClr val="accent3"/>
                </a:solidFill>
              </a:rPr>
              <a:t>Simulatorrecherche</a:t>
            </a:r>
            <a:endParaRPr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Zeit</a:t>
            </a:r>
            <a:endParaRPr/>
          </a:p>
        </p:txBody>
      </p:sp>
      <p:pic>
        <p:nvPicPr>
          <p:cNvPr id="2047514932" name=""/>
          <p:cNvPicPr>
            <a:picLocks noChangeAspect="1"/>
          </p:cNvPicPr>
          <p:nvPr>
            <p:ph type="pic" sz="quarter" idx="27" hasCustomPrompt="1"/>
          </p:nvPr>
        </p:nvPicPr>
        <p:blipFill rotWithShape="1">
          <a:blip r:embed="rId4"/>
          <a:stretch/>
        </p:blipFill>
        <p:spPr bwMode="auto">
          <a:xfrm rot="0">
            <a:off x="6095999" y="1954311"/>
            <a:ext cx="5469732" cy="3400103"/>
          </a:xfrm>
          <a:prstGeom prst="rect">
            <a:avLst/>
          </a:prstGeom>
        </p:spPr>
      </p:pic>
      <p:sp>
        <p:nvSpPr>
          <p:cNvPr id="2109123176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6206330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lang="de-DE" sz="1400" b="1" i="0" u="none" strike="noStrike" cap="none" spc="0">
                <a:solidFill>
                  <a:schemeClr val="accent3"/>
                </a:solidFill>
                <a:latin typeface="Arial"/>
                <a:ea typeface="Arial"/>
                <a:cs typeface="Arial"/>
              </a:rPr>
              <a:t>Simulatorrecherche</a:t>
            </a:r>
            <a:endParaRPr sz="1400"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OS</a:t>
            </a:r>
            <a:endParaRPr/>
          </a:p>
        </p:txBody>
      </p:sp>
      <p:sp>
        <p:nvSpPr>
          <p:cNvPr id="566540165" name=""/>
          <p:cNvSpPr txBox="1"/>
          <p:nvPr/>
        </p:nvSpPr>
        <p:spPr bwMode="auto">
          <a:xfrm rot="0" flipH="0" flipV="0">
            <a:off x="2874999" y="730249"/>
            <a:ext cx="303248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7885331" name=""/>
          <p:cNvSpPr/>
          <p:nvPr/>
        </p:nvSpPr>
        <p:spPr bwMode="auto">
          <a:xfrm rot="0" flipH="0" flipV="0">
            <a:off x="6397605" y="3189334"/>
            <a:ext cx="4780019" cy="333374"/>
          </a:xfrm>
          <a:prstGeom prst="flowChartAlternateProcess">
            <a:avLst/>
          </a:prstGeom>
          <a:noFill/>
          <a:ln w="126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5085541" name=""/>
          <p:cNvSpPr/>
          <p:nvPr/>
        </p:nvSpPr>
        <p:spPr bwMode="auto">
          <a:xfrm rot="0" flipH="0" flipV="0">
            <a:off x="6397605" y="4405358"/>
            <a:ext cx="4780018" cy="333374"/>
          </a:xfrm>
          <a:prstGeom prst="flowChartAlternateProcess">
            <a:avLst/>
          </a:prstGeom>
          <a:noFill/>
          <a:ln w="126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08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6933769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4" y="2900513"/>
            <a:ext cx="11198418" cy="109763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Best Practices, Trends</a:t>
            </a:r>
            <a:b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und Diskussion</a:t>
            </a:r>
            <a:endParaRPr/>
          </a:p>
        </p:txBody>
      </p:sp>
      <p:sp>
        <p:nvSpPr>
          <p:cNvPr id="167168666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D3FE44D-0A8B-56D9-8C19-D41F943B392D}" type="datetime4">
              <a:rPr lang="de-DE"/>
              <a:t/>
            </a:fld>
            <a:endParaRPr lang="de-DE"/>
          </a:p>
        </p:txBody>
      </p:sp>
      <p:sp>
        <p:nvSpPr>
          <p:cNvPr id="179985337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907676939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B0FE4B-424F-E0CC-86CC-D45BDB5F2AC9}" type="slidenum">
              <a:rPr lang="de-DE"/>
              <a:t/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233044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191FCD8-25EE-C49D-EA57-04534B591BFD}" type="datetime4">
              <a:rPr lang="de-DE"/>
              <a:t/>
            </a:fld>
            <a:endParaRPr lang="de-DE"/>
          </a:p>
        </p:txBody>
      </p:sp>
      <p:sp>
        <p:nvSpPr>
          <p:cNvPr id="133802295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645451021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F152D58-E287-A33E-3609-26D5FAB02E93}" type="slidenum">
              <a:rPr lang="de-DE"/>
              <a:t/>
            </a:fld>
            <a:endParaRPr lang="de-DE"/>
          </a:p>
        </p:txBody>
      </p:sp>
      <p:sp>
        <p:nvSpPr>
          <p:cNvPr id="1984652859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5518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Best Practices, Trends und Diskussion</a:t>
            </a:r>
            <a:endParaRPr/>
          </a:p>
        </p:txBody>
      </p:sp>
      <p:pic>
        <p:nvPicPr>
          <p:cNvPr id="944144011" name=""/>
          <p:cNvPicPr>
            <a:picLocks noChangeAspect="1"/>
          </p:cNvPicPr>
          <p:nvPr>
            <p:ph type="pic" sz="quarter" idx="25" hasCustomPrompt="1"/>
          </p:nvPr>
        </p:nvPicPr>
        <p:blipFill rotWithShape="1">
          <a:blip r:embed="rId3"/>
          <a:stretch/>
        </p:blipFill>
        <p:spPr bwMode="auto">
          <a:xfrm rot="0">
            <a:off x="1207958" y="1631153"/>
            <a:ext cx="4090451" cy="4569618"/>
          </a:xfrm>
          <a:prstGeom prst="rect">
            <a:avLst/>
          </a:prstGeom>
        </p:spPr>
      </p:pic>
      <p:sp>
        <p:nvSpPr>
          <p:cNvPr id="1391287368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6206330" y="1631155"/>
            <a:ext cx="5469732" cy="4569618"/>
          </a:xfrm>
        </p:spPr>
        <p:txBody>
          <a:bodyPr/>
          <a:lstStyle/>
          <a:p>
            <a:pPr>
              <a:defRPr/>
            </a:pPr>
            <a:r>
              <a:rPr b="1">
                <a:solidFill>
                  <a:schemeClr val="accent3"/>
                </a:solidFill>
              </a:rPr>
              <a:t>Diskussion</a:t>
            </a:r>
            <a:endParaRPr b="0">
              <a:solidFill>
                <a:schemeClr val="accent3"/>
              </a:solidFill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b="0">
                <a:solidFill>
                  <a:schemeClr val="tx1"/>
                </a:solidFill>
              </a:rPr>
              <a:t>Kosten und Bedeutung von OER</a:t>
            </a:r>
            <a:endParaRPr b="0">
              <a:solidFill>
                <a:schemeClr val="tx1"/>
              </a:solidFill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b="0">
                <a:solidFill>
                  <a:schemeClr val="tx1"/>
                </a:solidFill>
              </a:rPr>
              <a:t>Fokus ausweiten auf bspw. STEM Forschung</a:t>
            </a:r>
            <a:endParaRPr b="0">
              <a:solidFill>
                <a:schemeClr val="tx1"/>
              </a:solidFill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b="0">
                <a:solidFill>
                  <a:schemeClr val="tx1"/>
                </a:solidFill>
              </a:rPr>
              <a:t>Berücksichtigung von organisationalen und didaktischen Rahmenbedingungen</a:t>
            </a:r>
            <a:endParaRPr b="0">
              <a:solidFill>
                <a:schemeClr val="tx1"/>
              </a:solidFill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b="0">
                <a:solidFill>
                  <a:schemeClr val="tx1"/>
                </a:solidFill>
              </a:rPr>
              <a:t>Prüfung durch begleitende Evaluationen in Lehrveranstaltungen</a:t>
            </a:r>
            <a:endParaRPr b="0">
              <a:solidFill>
                <a:schemeClr val="tx1"/>
              </a:solidFill>
            </a:endParaRPr>
          </a:p>
          <a:p>
            <a:pPr>
              <a:defRPr/>
            </a:pPr>
            <a:endParaRPr b="1">
              <a:solidFill>
                <a:schemeClr val="accent3"/>
              </a:solidFill>
            </a:endParaRPr>
          </a:p>
          <a:p>
            <a:pPr>
              <a:defRPr/>
            </a:pPr>
            <a:r>
              <a:rPr b="1">
                <a:solidFill>
                  <a:schemeClr val="accent3"/>
                </a:solidFill>
              </a:rPr>
              <a:t>Reflexion</a:t>
            </a:r>
            <a:endParaRPr b="1">
              <a:solidFill>
                <a:schemeClr val="accent3"/>
              </a:solidFill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b="0">
                <a:solidFill>
                  <a:schemeClr val="tx1"/>
                </a:solidFill>
              </a:rPr>
              <a:t>Kriterium „Bekanntheit“ veröffentlichter Simulatoren</a:t>
            </a:r>
            <a:endParaRPr b="0">
              <a:solidFill>
                <a:schemeClr val="tx1"/>
              </a:solidFill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b="0">
                <a:solidFill>
                  <a:schemeClr val="tx1"/>
                </a:solidFill>
              </a:rPr>
              <a:t>Untergliederung des Aspekts „Gamification“</a:t>
            </a:r>
            <a:endParaRPr b="0">
              <a:solidFill>
                <a:schemeClr val="tx1"/>
              </a:solidFill>
            </a:endParaRPr>
          </a:p>
        </p:txBody>
      </p:sp>
      <p:sp>
        <p:nvSpPr>
          <p:cNvPr id="2120540302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384" cy="249811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19796316" name=""/>
          <p:cNvSpPr txBox="1"/>
          <p:nvPr/>
        </p:nvSpPr>
        <p:spPr bwMode="auto">
          <a:xfrm rot="0" flipH="0" flipV="0">
            <a:off x="922645" y="6200772"/>
            <a:ext cx="4663233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de-DE" sz="12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[</a:t>
            </a:r>
            <a:r>
              <a:rPr lang="de-DE" sz="12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6]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7222531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E4C179-E524-0DBB-9878-42040AA925DF}" type="datetime4">
              <a:rPr lang="de-DE"/>
              <a:t/>
            </a:fld>
            <a:endParaRPr lang="de-DE"/>
          </a:p>
        </p:txBody>
      </p:sp>
      <p:sp>
        <p:nvSpPr>
          <p:cNvPr id="209389808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43518032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D63BACE-FB86-C283-9554-800CFF87AB13}" type="slidenum">
              <a:rPr lang="de-DE"/>
              <a:t/>
            </a:fld>
            <a:endParaRPr lang="de-DE"/>
          </a:p>
        </p:txBody>
      </p:sp>
      <p:sp>
        <p:nvSpPr>
          <p:cNvPr id="2117602919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5" y="1631154"/>
            <a:ext cx="11157743" cy="4569617"/>
          </a:xfrm>
        </p:spPr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[1]</a:t>
            </a:r>
            <a:r>
              <a:rPr u="none"/>
              <a:t>	</a:t>
            </a:r>
            <a:r>
              <a:rPr u="none"/>
              <a:t>Programming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Humor.io: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Computer science student's journey...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 (2022) aus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3" tooltip=""/>
              </a:rPr>
              <a:t>		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3" tooltip=""/>
              </a:rPr>
              <a:t>https://programmerhumor.io/programming-memes/ computer-science-students-journey/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 (zuletzt aufgerufen am 	19.10.2025).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[2] - [6]	Eigene Darstellung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b="0"/>
          </a:p>
        </p:txBody>
      </p:sp>
      <p:sp>
        <p:nvSpPr>
          <p:cNvPr id="1876014509" name="Titel 5"/>
          <p:cNvSpPr>
            <a:spLocks noGrp="1"/>
          </p:cNvSpPr>
          <p:nvPr>
            <p:ph type="title"/>
          </p:nvPr>
        </p:nvSpPr>
        <p:spPr bwMode="auto">
          <a:xfrm>
            <a:off x="518314" y="301185"/>
            <a:ext cx="6861301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Quellenverzeichnis</a:t>
            </a:r>
            <a:endParaRPr/>
          </a:p>
        </p:txBody>
      </p:sp>
      <p:sp>
        <p:nvSpPr>
          <p:cNvPr id="1943328800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5" y="687596"/>
            <a:ext cx="6846543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Teil </a:t>
            </a:r>
            <a:r>
              <a:rPr/>
              <a:t>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207787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1D2E66E-F75A-1C9B-A9A1-7AF6AF159FFE}" type="datetime4">
              <a:rPr lang="de-DE"/>
              <a:t>26. März 2025</a:t>
            </a:fld>
            <a:endParaRPr lang="de-DE"/>
          </a:p>
        </p:txBody>
      </p:sp>
      <p:sp>
        <p:nvSpPr>
          <p:cNvPr id="82762902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71194238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1D56264-F7E8-28D3-59BE-8131D80F477B}" type="slidenum">
              <a:rPr lang="de-DE"/>
              <a:t>3</a:t>
            </a:fld>
            <a:endParaRPr lang="de-DE"/>
          </a:p>
        </p:txBody>
      </p:sp>
      <p:sp>
        <p:nvSpPr>
          <p:cNvPr id="2095039844" name="Textplatzhalter 6"/>
          <p:cNvSpPr>
            <a:spLocks noGrp="1"/>
          </p:cNvSpPr>
          <p:nvPr>
            <p:ph type="body" sz="quarter" idx="13"/>
          </p:nvPr>
        </p:nvSpPr>
        <p:spPr bwMode="auto">
          <a:xfrm flipH="0" flipV="0">
            <a:off x="518319" y="1631152"/>
            <a:ext cx="5469732" cy="2081432"/>
          </a:xfrm>
          <a:prstGeom prst="flowChartAlternateProcess">
            <a:avLst/>
          </a:prstGeom>
          <a:solidFill>
            <a:schemeClr val="tx2">
              <a:alpha val="20000"/>
            </a:schemeClr>
          </a:solidFill>
          <a:ln/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defRPr/>
            </a:pPr>
            <a:r>
              <a:rPr sz="1600" b="1">
                <a:solidFill>
                  <a:schemeClr val="tx1"/>
                </a:solidFill>
                <a:latin typeface="Arial"/>
                <a:cs typeface="Arial"/>
              </a:rPr>
              <a:t>    Problem</a:t>
            </a:r>
            <a:endParaRPr sz="1600" b="1">
              <a:solidFill>
                <a:schemeClr val="tx1"/>
              </a:solidFill>
              <a:latin typeface="Arial"/>
              <a:cs typeface="Arial"/>
            </a:endParaRPr>
          </a:p>
          <a:p>
            <a:pPr marL="661900" lvl="1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Font typeface="Arial"/>
              <a:buChar char="–"/>
              <a:defRPr/>
            </a:pPr>
            <a:r>
              <a:rPr sz="1600" strike="noStrike" cap="none" spc="0">
                <a:latin typeface="Arial"/>
                <a:cs typeface="Arial"/>
              </a:rPr>
              <a:t>Abbruchquote im Jahr 2022 Studierender von MINT-Studiengängen lag bei 50,5%</a:t>
            </a:r>
            <a:endParaRPr sz="1600" b="1">
              <a:solidFill>
                <a:srgbClr val="FF0000"/>
              </a:solidFill>
              <a:latin typeface="Arial"/>
              <a:cs typeface="Arial"/>
            </a:endParaRPr>
          </a:p>
          <a:p>
            <a:pPr marL="661900" marR="0" lvl="1" indent="-261850" algn="l" defTabSz="914400" rtl="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Komplexe und abstrakte Sachverhalte in der RA</a:t>
            </a:r>
            <a:endParaRPr sz="16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4312392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Motivation</a:t>
            </a:r>
            <a:endParaRPr/>
          </a:p>
        </p:txBody>
      </p:sp>
      <p:pic>
        <p:nvPicPr>
          <p:cNvPr id="1908341299" name=""/>
          <p:cNvPicPr>
            <a:picLocks noChangeAspect="1"/>
          </p:cNvPicPr>
          <p:nvPr>
            <p:ph type="pic" sz="quarter" idx="25" hasCustomPrompt="1"/>
          </p:nvPr>
        </p:nvPicPr>
        <p:blipFill rotWithShape="1">
          <a:blip r:embed="rId3"/>
          <a:srcRect l="1494" t="0" r="0" b="0"/>
          <a:stretch/>
        </p:blipFill>
        <p:spPr bwMode="auto">
          <a:xfrm rot="0" flipH="0" flipV="0">
            <a:off x="7165999" y="1631153"/>
            <a:ext cx="3605075" cy="4569618"/>
          </a:xfrm>
          <a:prstGeom prst="rect">
            <a:avLst/>
          </a:prstGeom>
        </p:spPr>
      </p:pic>
      <p:sp>
        <p:nvSpPr>
          <p:cNvPr id="505871083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384" cy="249811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278231198" name=""/>
          <p:cNvSpPr txBox="1"/>
          <p:nvPr/>
        </p:nvSpPr>
        <p:spPr bwMode="auto">
          <a:xfrm rot="0" flipH="0" flipV="0">
            <a:off x="6680622" y="6268221"/>
            <a:ext cx="4660355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200" i="1"/>
              <a:t>[</a:t>
            </a:r>
            <a:r>
              <a:rPr sz="1100" i="1"/>
              <a:t>1</a:t>
            </a:r>
            <a:r>
              <a:rPr sz="1200" i="1"/>
              <a:t>]</a:t>
            </a:r>
            <a:endParaRPr sz="1200" i="1"/>
          </a:p>
        </p:txBody>
      </p:sp>
      <p:sp>
        <p:nvSpPr>
          <p:cNvPr id="16573431" name="Textplatzhalter 6"/>
          <p:cNvSpPr>
            <a:spLocks noGrp="1"/>
          </p:cNvSpPr>
          <p:nvPr/>
        </p:nvSpPr>
        <p:spPr bwMode="auto">
          <a:xfrm flipH="0" flipV="0">
            <a:off x="518319" y="4119338"/>
            <a:ext cx="5469732" cy="2081432"/>
          </a:xfrm>
          <a:prstGeom prst="flowChartAlternateProcess">
            <a:avLst/>
          </a:prstGeom>
          <a:solidFill>
            <a:srgbClr val="0070C0">
              <a:alpha val="20000"/>
            </a:srgbClr>
          </a:solidFill>
          <a:ln/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>
            <a:lvl1pPr marL="0" indent="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defRPr/>
            </a:pPr>
            <a:r>
              <a:rPr sz="1600" b="1">
                <a:solidFill>
                  <a:schemeClr val="tx1"/>
                </a:solidFill>
                <a:latin typeface="Arial"/>
                <a:cs typeface="Arial"/>
              </a:rPr>
              <a:t>    Lösung</a:t>
            </a:r>
            <a:endParaRPr sz="1600" b="1">
              <a:solidFill>
                <a:schemeClr val="tx1"/>
              </a:solidFill>
              <a:latin typeface="Arial"/>
              <a:cs typeface="Arial"/>
            </a:endParaRPr>
          </a:p>
          <a:p>
            <a:pPr marL="661900" marR="0" lvl="1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Einsatz didaktischer Simulatoren</a:t>
            </a:r>
            <a:r>
              <a:rPr sz="1600">
                <a:latin typeface="Arial"/>
                <a:cs typeface="Arial"/>
              </a:rPr>
              <a:t> in der Lehre</a:t>
            </a:r>
            <a:endParaRPr sz="1600">
              <a:latin typeface="Arial"/>
              <a:cs typeface="Arial"/>
            </a:endParaRPr>
          </a:p>
          <a:p>
            <a:pPr marL="661899" marR="0" lvl="1" indent="-261849" algn="l" defTabSz="914400">
              <a:lnSpc>
                <a:spcPct val="110000"/>
              </a:lnSpc>
              <a:spcBef>
                <a:spcPts val="0"/>
              </a:spcBef>
              <a:spcAft>
                <a:spcPts val="1197"/>
              </a:spcAft>
              <a:buFont typeface="Arial"/>
              <a:buChar char="–"/>
              <a:defRPr/>
            </a:pPr>
            <a:r>
              <a:rPr sz="1600">
                <a:latin typeface="Arial"/>
                <a:cs typeface="Arial"/>
              </a:rPr>
              <a:t>Untersuchung</a:t>
            </a:r>
            <a:r>
              <a:rPr sz="1600">
                <a:latin typeface="Arial"/>
                <a:cs typeface="Arial"/>
              </a:rPr>
              <a:t>, welche Simulatoren es gibt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03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917607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7833BE9-8A39-C15D-6843-444FD36333A5}" type="datetime4">
              <a:rPr lang="de-DE"/>
              <a:t>26. März 2025</a:t>
            </a:fld>
            <a:endParaRPr lang="de-DE"/>
          </a:p>
        </p:txBody>
      </p:sp>
      <p:sp>
        <p:nvSpPr>
          <p:cNvPr id="63147446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75082760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753BF86-2B87-BB47-76C6-A4B27E7E4655}" type="slidenum">
              <a:rPr lang="de-DE"/>
              <a:t>58</a:t>
            </a:fld>
            <a:endParaRPr lang="de-DE"/>
          </a:p>
        </p:txBody>
      </p:sp>
      <p:sp>
        <p:nvSpPr>
          <p:cNvPr id="1080019208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6" y="1631155"/>
            <a:ext cx="11157744" cy="4569618"/>
          </a:xfrm>
        </p:spPr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Folie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7 – Chronologische Entwicklungen</a:t>
            </a:r>
            <a:endParaRPr lang="de-DE" sz="1600" b="0" i="0" u="sng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https://de.wikipedia.org/wiki/Agostino_Ramelli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https://www.si.edu/object/pressey-teaching-machine%3Anmah_1367149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https://de.wikipedia.org/wiki/PLATO_%28Computersystem%29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https://de.wikipedia.org/wiki/Datei:Old_version_of_the_Wikipedia_logo_used_until_2010_%28big,_English%29.png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https://de.wikipedia.org/wiki/EdX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500" b="0" i="0" strike="noStrike" cap="none" spc="0">
                <a:latin typeface="Arial"/>
                <a:ea typeface="Arial"/>
                <a:cs typeface="Arial"/>
              </a:rPr>
              <a:t>https://de.wikipedia.org/wiki/Anki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www.google.com/url?sa=i&amp;url=https%3A%2F%2Fwww.sciencedirect.com%2Fscience%2Farticle%2Fpii%2FS0097849323000304&amp;psig=AOvVaw2woDk1kUbAq2U-7u9c-utr&amp;ust=1761076521077000&amp;source=images&amp;cd=vfe&amp;opi=89978449&amp;ved=0CBgQjhxqFwoTCKiisrnHs5ADFQAAAAAdAAAAABA7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endParaRPr b="0"/>
          </a:p>
        </p:txBody>
      </p:sp>
      <p:sp>
        <p:nvSpPr>
          <p:cNvPr id="206383397" name="Titel 5"/>
          <p:cNvSpPr>
            <a:spLocks noGrp="1"/>
          </p:cNvSpPr>
          <p:nvPr>
            <p:ph type="title"/>
          </p:nvPr>
        </p:nvSpPr>
        <p:spPr bwMode="auto">
          <a:xfrm>
            <a:off x="518315" y="301185"/>
            <a:ext cx="6861302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Quellenverzeichnis</a:t>
            </a:r>
            <a:endParaRPr/>
          </a:p>
        </p:txBody>
      </p:sp>
      <p:sp>
        <p:nvSpPr>
          <p:cNvPr id="276235778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5" y="687596"/>
            <a:ext cx="6846543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Teil 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677858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0F22E64-98A5-31C5-BF72-D1F3AF4AA004}" type="datetime4">
              <a:rPr lang="de-DE"/>
              <a:t/>
            </a:fld>
            <a:endParaRPr lang="de-DE"/>
          </a:p>
        </p:txBody>
      </p:sp>
      <p:sp>
        <p:nvSpPr>
          <p:cNvPr id="30734928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09569856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952EB92-E024-0E67-7600-BA6154D83A08}" type="slidenum">
              <a:rPr lang="de-DE"/>
              <a:t/>
            </a:fld>
            <a:endParaRPr lang="de-DE"/>
          </a:p>
        </p:txBody>
      </p:sp>
      <p:sp>
        <p:nvSpPr>
          <p:cNvPr id="2027217972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5" y="1631154"/>
            <a:ext cx="11157743" cy="4569617"/>
          </a:xfrm>
        </p:spPr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Folie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8 – Chronologische Entwicklungen</a:t>
            </a:r>
            <a:endParaRPr lang="de-DE" sz="1600" b="0" i="0" u="sng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https://en.wikipedia.org/wiki/IBM_System/360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https://upload.wikimedia.org/wikipedia/commons/thumb/c/c4/CDC_6600.jc.jpg/2560px-CDC_6600.jc.jpg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https://de.wikipedia.org/wiki/Intel_Core_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2#/media/Datei:Intel_Core_2_Duo.png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https://de.wikipedia.org/wiki/Amazon_Web_Services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https://www.apple.com/de/newsroom/2025/10/apple-unleashes-m5-the-next-big-leap-in-ai-performance-for-apple-silicon/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endParaRPr lang="de-DE"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endParaRPr b="0"/>
          </a:p>
        </p:txBody>
      </p:sp>
      <p:sp>
        <p:nvSpPr>
          <p:cNvPr id="1257661985" name="Titel 5"/>
          <p:cNvSpPr>
            <a:spLocks noGrp="1"/>
          </p:cNvSpPr>
          <p:nvPr>
            <p:ph type="title"/>
          </p:nvPr>
        </p:nvSpPr>
        <p:spPr bwMode="auto">
          <a:xfrm>
            <a:off x="518314" y="301185"/>
            <a:ext cx="6861301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Quellenverzeichnis</a:t>
            </a:r>
            <a:endParaRPr/>
          </a:p>
        </p:txBody>
      </p:sp>
      <p:sp>
        <p:nvSpPr>
          <p:cNvPr id="675581083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5" y="687596"/>
            <a:ext cx="6847263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Teil 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517214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4" y="3161154"/>
            <a:ext cx="11171058" cy="54899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Methodik</a:t>
            </a:r>
            <a:endParaRPr/>
          </a:p>
        </p:txBody>
      </p:sp>
      <p:sp>
        <p:nvSpPr>
          <p:cNvPr id="1724993758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6ABB8E4-43A2-54C3-6023-454CCC687A86}" type="datetime4">
              <a:rPr lang="de-DE"/>
              <a:t/>
            </a:fld>
            <a:endParaRPr lang="de-DE"/>
          </a:p>
        </p:txBody>
      </p:sp>
      <p:sp>
        <p:nvSpPr>
          <p:cNvPr id="158881411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65711500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F69E65-2B96-85B1-B3BA-74D4335A8042}" type="slidenum">
              <a:rPr lang="de-DE"/>
              <a:t/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657757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2F523B3-5BB5-940A-A8B4-CC1FD61174B0}" type="datetime4">
              <a:rPr lang="de-DE"/>
              <a:t/>
            </a:fld>
            <a:endParaRPr lang="de-DE"/>
          </a:p>
        </p:txBody>
      </p:sp>
      <p:sp>
        <p:nvSpPr>
          <p:cNvPr id="69048007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96970885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6C0B85E-81BF-0D25-A8B7-87731170D42B}" type="slidenum">
              <a:rPr lang="de-DE"/>
              <a:t/>
            </a:fld>
            <a:endParaRPr lang="de-DE"/>
          </a:p>
        </p:txBody>
      </p:sp>
      <p:sp>
        <p:nvSpPr>
          <p:cNvPr id="1381801250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Methodik</a:t>
            </a:r>
            <a:endParaRPr/>
          </a:p>
        </p:txBody>
      </p:sp>
      <p:sp>
        <p:nvSpPr>
          <p:cNvPr id="1366031548" name="Textplatzhalter 6"/>
          <p:cNvSpPr>
            <a:spLocks noGrp="1"/>
          </p:cNvSpPr>
          <p:nvPr>
            <p:ph type="body" sz="quarter" idx="13"/>
          </p:nvPr>
        </p:nvSpPr>
        <p:spPr bwMode="auto">
          <a:xfrm flipH="0" flipV="0">
            <a:off x="518316" y="1631154"/>
            <a:ext cx="5469732" cy="2882395"/>
          </a:xfrm>
        </p:spPr>
        <p:txBody>
          <a:bodyPr/>
          <a:lstStyle/>
          <a:p>
            <a:pPr>
              <a:defRPr/>
            </a:pPr>
            <a:r>
              <a:rPr b="1"/>
              <a:t>Datenbanken</a:t>
            </a:r>
            <a:endParaRPr b="1"/>
          </a:p>
          <a:p>
            <a:pPr marL="261850" indent="-261850">
              <a:buFont typeface="Arial"/>
              <a:buChar char="–"/>
              <a:defRPr/>
            </a:pPr>
            <a:r>
              <a:rPr b="0"/>
              <a:t>IEEE Xplore, ACM Digital Library</a:t>
            </a:r>
            <a:endParaRPr b="0"/>
          </a:p>
          <a:p>
            <a:pPr marL="261850" indent="-261850">
              <a:buFont typeface="Arial"/>
              <a:buChar char="–"/>
              <a:defRPr/>
            </a:pPr>
            <a:r>
              <a:rPr b="0"/>
              <a:t>Universitätskataloge und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Google Schola</a:t>
            </a:r>
            <a:r>
              <a:rPr b="0"/>
              <a:t>r</a:t>
            </a:r>
            <a:endParaRPr b="0"/>
          </a:p>
          <a:p>
            <a:pPr>
              <a:defRPr/>
            </a:pPr>
            <a:endParaRPr b="0"/>
          </a:p>
          <a:p>
            <a:pPr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 häufigsten verwendete Suchstrings</a:t>
            </a:r>
            <a:endParaRPr sz="1600" b="1"/>
          </a:p>
          <a:p>
            <a:pPr marL="261850" indent="-261850"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„</a:t>
            </a:r>
            <a:r>
              <a:rPr lang="de-DE" sz="16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computer architecture“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„</a:t>
            </a:r>
            <a:r>
              <a:rPr lang="de-DE" sz="16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education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“, „</a:t>
            </a:r>
            <a:r>
              <a:rPr lang="de-DE" sz="16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simulator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“, „</a:t>
            </a:r>
            <a:r>
              <a:rPr lang="de-DE" sz="16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teaching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“, „</a:t>
            </a:r>
            <a:r>
              <a:rPr lang="de-DE" sz="16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Rechnerarchitektur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 und „</a:t>
            </a:r>
            <a:r>
              <a:rPr lang="de-DE" sz="16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Lehre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</a:t>
            </a:r>
            <a:endParaRPr b="0"/>
          </a:p>
        </p:txBody>
      </p:sp>
      <p:sp>
        <p:nvSpPr>
          <p:cNvPr id="454414945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384" cy="249811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1755001717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6711115" y="1421616"/>
            <a:ext cx="4415877" cy="4988696"/>
          </a:xfrm>
          <a:prstGeom prst="rect">
            <a:avLst/>
          </a:prstGeom>
        </p:spPr>
      </p:pic>
      <p:sp>
        <p:nvSpPr>
          <p:cNvPr id="1721722238" name=""/>
          <p:cNvSpPr txBox="1"/>
          <p:nvPr/>
        </p:nvSpPr>
        <p:spPr bwMode="auto">
          <a:xfrm rot="0" flipH="0" flipV="0">
            <a:off x="6711114" y="6268221"/>
            <a:ext cx="466251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de-DE" sz="1200" b="0" i="1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de-DE" sz="1200" b="0" i="1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2]</a:t>
            </a:r>
            <a:endParaRPr sz="1200" i="1"/>
          </a:p>
        </p:txBody>
      </p:sp>
      <p:sp>
        <p:nvSpPr>
          <p:cNvPr id="668017598" name=""/>
          <p:cNvSpPr txBox="1"/>
          <p:nvPr/>
        </p:nvSpPr>
        <p:spPr bwMode="auto">
          <a:xfrm rot="0" flipH="0" flipV="0">
            <a:off x="518319" y="4776345"/>
            <a:ext cx="5470452" cy="126832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Ergebnis</a:t>
            </a:r>
            <a:endParaRPr lang="de-DE" sz="1600" b="1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1600" b="1"/>
          </a:p>
          <a:p>
            <a:pPr marL="261849" marR="0" indent="-261849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Literaturrecherche: 	</a:t>
            </a:r>
            <a:r>
              <a:rPr lang="de-DE" sz="1600" b="1" i="0" u="none" strike="noStrike" cap="none" spc="0">
                <a:solidFill>
                  <a:srgbClr val="FF94D1"/>
                </a:solidFill>
                <a:latin typeface="Arial"/>
                <a:ea typeface="Arial"/>
                <a:cs typeface="Arial"/>
              </a:rPr>
              <a:t>151 Publikationen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49" marR="0" indent="-261849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Simulatorrecherche: 	</a:t>
            </a:r>
            <a:r>
              <a:rPr lang="de-DE" sz="1600" b="1" i="0" u="none" strike="noStrike" cap="none" spc="0">
                <a:solidFill>
                  <a:srgbClr val="B082FF"/>
                </a:solidFill>
                <a:latin typeface="Arial"/>
                <a:ea typeface="Arial"/>
                <a:cs typeface="Arial"/>
              </a:rPr>
              <a:t>57 Simulatoren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017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9230425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4" y="3166734"/>
            <a:ext cx="11182218" cy="54899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Theoretische Grundlagen</a:t>
            </a:r>
            <a:endParaRPr/>
          </a:p>
        </p:txBody>
      </p:sp>
      <p:sp>
        <p:nvSpPr>
          <p:cNvPr id="39274542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526EB00-AA6E-86E4-FF49-6FCB75F94E99}" type="datetime4">
              <a:rPr lang="de-DE"/>
              <a:t/>
            </a:fld>
            <a:endParaRPr lang="de-DE"/>
          </a:p>
        </p:txBody>
      </p:sp>
      <p:sp>
        <p:nvSpPr>
          <p:cNvPr id="57084430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92796799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0704831-2C47-D1E4-1204-3F5CF657AAEF}" type="slidenum">
              <a:rPr lang="de-DE"/>
              <a:t/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414556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2EF4660-5FAB-CB10-9BCF-A576FC949356}" type="datetime4">
              <a:rPr lang="de-DE"/>
              <a:t/>
            </a:fld>
            <a:endParaRPr lang="de-DE"/>
          </a:p>
        </p:txBody>
      </p:sp>
      <p:sp>
        <p:nvSpPr>
          <p:cNvPr id="186012770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604276141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5DC1358-25E3-65F4-CB00-4084B771CAF8}" type="slidenum">
              <a:rPr lang="de-DE"/>
              <a:t/>
            </a:fld>
            <a:endParaRPr lang="de-DE"/>
          </a:p>
        </p:txBody>
      </p:sp>
      <p:sp>
        <p:nvSpPr>
          <p:cNvPr id="1606112022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5266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Theoretische Grundlagen</a:t>
            </a:r>
            <a:endParaRPr/>
          </a:p>
        </p:txBody>
      </p:sp>
      <p:sp>
        <p:nvSpPr>
          <p:cNvPr id="290529853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4090376" y="1631155"/>
            <a:ext cx="3568820" cy="4569617"/>
          </a:xfrm>
        </p:spPr>
        <p:txBody>
          <a:bodyPr/>
          <a:lstStyle/>
          <a:p>
            <a:pPr>
              <a:defRPr/>
            </a:pPr>
            <a:r>
              <a:rPr b="1"/>
              <a:t>Was ist ein Simulator?</a:t>
            </a:r>
            <a:endParaRPr b="1"/>
          </a:p>
        </p:txBody>
      </p:sp>
      <p:sp>
        <p:nvSpPr>
          <p:cNvPr id="50874976" name="Textplatzhalter 6"/>
          <p:cNvSpPr>
            <a:spLocks noGrp="1"/>
          </p:cNvSpPr>
          <p:nvPr>
            <p:ph type="body" sz="quarter" idx="17"/>
          </p:nvPr>
        </p:nvSpPr>
        <p:spPr bwMode="auto">
          <a:xfrm>
            <a:off x="8107241" y="1631156"/>
            <a:ext cx="3568820" cy="4569617"/>
          </a:xfrm>
        </p:spPr>
        <p:txBody>
          <a:bodyPr/>
          <a:lstStyle/>
          <a:p>
            <a:pPr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Cognitive Theory of Multimedia Learning</a:t>
            </a: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(CTML)</a:t>
            </a:r>
            <a:endParaRPr lang="de-DE" sz="1600" b="0" i="0" u="none" strike="noStrike" cap="none" spc="0">
              <a:solidFill>
                <a:schemeClr val="accent3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de-DE" sz="1600" b="1" i="0" u="none" strike="noStrike" cap="none" spc="0">
                <a:solidFill>
                  <a:schemeClr val="accent3"/>
                </a:solidFill>
                <a:latin typeface="Arial"/>
                <a:ea typeface="Arial"/>
                <a:cs typeface="Arial"/>
              </a:rPr>
              <a:t>Komponenten</a:t>
            </a:r>
            <a:endParaRPr lang="de-DE" sz="1600" b="0" i="0" u="none" strike="noStrike" cap="none" spc="0">
              <a:solidFill>
                <a:schemeClr val="accent3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Dual Channel</a:t>
            </a:r>
            <a:endParaRPr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Limited Capacity</a:t>
            </a:r>
            <a:endParaRPr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Active Processing</a:t>
            </a:r>
            <a:endParaRPr lang="de-DE" sz="1600" b="0" i="0" u="none" strike="noStrike" cap="none" spc="0">
              <a:solidFill>
                <a:schemeClr val="accent3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b="0" u="none">
              <a:solidFill>
                <a:schemeClr val="tx1"/>
              </a:solidFill>
            </a:endParaRPr>
          </a:p>
          <a:p>
            <a:pPr>
              <a:defRPr/>
            </a:pPr>
            <a:r>
              <a:rPr b="1" u="none">
                <a:solidFill>
                  <a:schemeClr val="accent3"/>
                </a:solidFill>
              </a:rPr>
              <a:t>Einordnung</a:t>
            </a:r>
            <a:endParaRPr b="0" u="none">
              <a:solidFill>
                <a:schemeClr val="accent3"/>
              </a:solidFill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b="0" u="none">
                <a:solidFill>
                  <a:schemeClr val="tx1"/>
                </a:solidFill>
              </a:rPr>
              <a:t>Kognitivismus</a:t>
            </a:r>
            <a:endParaRPr b="0" u="none">
              <a:solidFill>
                <a:schemeClr val="tx1"/>
              </a:solidFill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b="0" u="none">
                <a:solidFill>
                  <a:schemeClr val="tx1"/>
                </a:solidFill>
              </a:rPr>
              <a:t>Elemente des Konstruktivismus</a:t>
            </a:r>
            <a:endParaRPr b="1"/>
          </a:p>
        </p:txBody>
      </p:sp>
      <p:sp>
        <p:nvSpPr>
          <p:cNvPr id="518797917" name="Textplatzhalter 6"/>
          <p:cNvSpPr>
            <a:spLocks noGrp="1"/>
          </p:cNvSpPr>
          <p:nvPr>
            <p:ph type="body" sz="quarter" idx="18"/>
          </p:nvPr>
        </p:nvSpPr>
        <p:spPr bwMode="auto">
          <a:xfrm>
            <a:off x="518315" y="1631155"/>
            <a:ext cx="3568820" cy="4569617"/>
          </a:xfrm>
        </p:spPr>
        <p:txBody>
          <a:bodyPr/>
          <a:lstStyle/>
          <a:p>
            <a:pPr>
              <a:defRPr/>
            </a:pPr>
            <a:r>
              <a:rPr b="1"/>
              <a:t>Konzepte digitalen Lernens</a:t>
            </a:r>
            <a:br>
              <a:rPr b="1"/>
            </a:br>
            <a:endParaRPr b="1"/>
          </a:p>
          <a:p>
            <a:pPr>
              <a:defRPr/>
            </a:pPr>
            <a:r>
              <a:rPr b="1" u="none">
                <a:solidFill>
                  <a:schemeClr val="accent3"/>
                </a:solidFill>
              </a:rPr>
              <a:t>Organisationsformen</a:t>
            </a:r>
            <a:endParaRPr b="0" u="sng"/>
          </a:p>
          <a:p>
            <a:pPr marL="261850" indent="-261850">
              <a:buFont typeface="Arial"/>
              <a:buChar char="–"/>
              <a:defRPr/>
            </a:pPr>
            <a:r>
              <a:rPr b="0"/>
              <a:t>E-Learning, M-Learning, Blended Learning, MOOC</a:t>
            </a:r>
            <a:endParaRPr b="0"/>
          </a:p>
          <a:p>
            <a:pPr>
              <a:defRPr/>
            </a:pPr>
            <a:endParaRPr b="0"/>
          </a:p>
          <a:p>
            <a:pPr>
              <a:defRPr/>
            </a:pPr>
            <a:r>
              <a:rPr b="1" u="none">
                <a:solidFill>
                  <a:schemeClr val="accent3"/>
                </a:solidFill>
              </a:rPr>
              <a:t>Technologien</a:t>
            </a:r>
            <a:endParaRPr b="0" u="sng"/>
          </a:p>
          <a:p>
            <a:pPr marL="261850" indent="-261850">
              <a:buFont typeface="Arial"/>
              <a:buChar char="–"/>
              <a:defRPr/>
            </a:pPr>
            <a:r>
              <a:rPr b="0" u="none"/>
              <a:t>Immersive Technologien, Learning Analytics, Virtual Labs</a:t>
            </a:r>
            <a:endParaRPr b="0" u="sng"/>
          </a:p>
          <a:p>
            <a:pPr marL="261850" indent="-261850">
              <a:buFont typeface="Arial"/>
              <a:buChar char="–"/>
              <a:defRPr/>
            </a:pPr>
            <a:endParaRPr b="0" u="sng"/>
          </a:p>
          <a:p>
            <a:pPr>
              <a:defRPr/>
            </a:pPr>
            <a:r>
              <a:rPr b="1" u="none">
                <a:solidFill>
                  <a:schemeClr val="accent3"/>
                </a:solidFill>
              </a:rPr>
              <a:t>Motivationsfördernd</a:t>
            </a:r>
            <a:endParaRPr b="0" u="sng"/>
          </a:p>
          <a:p>
            <a:pPr marL="261850" indent="-261850">
              <a:buFont typeface="Arial"/>
              <a:buChar char="–"/>
              <a:defRPr/>
            </a:pPr>
            <a:r>
              <a:rPr b="0" u="none"/>
              <a:t>Gamification</a:t>
            </a:r>
            <a:endParaRPr b="0" u="none"/>
          </a:p>
        </p:txBody>
      </p:sp>
      <p:sp>
        <p:nvSpPr>
          <p:cNvPr id="1410679235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57344" cy="268583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Definitionen und Begrifflichkeiten</a:t>
            </a:r>
            <a:endParaRPr/>
          </a:p>
        </p:txBody>
      </p:sp>
      <p:pic>
        <p:nvPicPr>
          <p:cNvPr id="96435410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5271316" y="2082402"/>
            <a:ext cx="1206941" cy="3667124"/>
          </a:xfrm>
          <a:prstGeom prst="rect">
            <a:avLst/>
          </a:prstGeom>
        </p:spPr>
      </p:pic>
      <p:sp>
        <p:nvSpPr>
          <p:cNvPr id="1140211874" name=""/>
          <p:cNvSpPr txBox="1"/>
          <p:nvPr/>
        </p:nvSpPr>
        <p:spPr bwMode="auto">
          <a:xfrm rot="0" flipH="0" flipV="0">
            <a:off x="4090376" y="5863408"/>
            <a:ext cx="3572060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de-DE" sz="1200" b="0" i="1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de-DE" sz="1200" b="0" i="1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3]</a:t>
            </a:r>
            <a:endParaRPr sz="1200"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529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3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21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79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74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3417098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8B021AA-AFC5-FB8D-04F9-DDCE6CF4A62D}" type="datetime4">
              <a:rPr lang="de-DE"/>
              <a:t/>
            </a:fld>
            <a:endParaRPr lang="de-DE"/>
          </a:p>
        </p:txBody>
      </p:sp>
      <p:sp>
        <p:nvSpPr>
          <p:cNvPr id="141714535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35239964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4FA0268-E28B-3861-A807-98F0090D3DB8}" type="slidenum">
              <a:rPr lang="de-DE"/>
              <a:t/>
            </a:fld>
            <a:endParaRPr lang="de-DE"/>
          </a:p>
        </p:txBody>
      </p:sp>
      <p:sp>
        <p:nvSpPr>
          <p:cNvPr id="1611575392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Chronologische Entwicklung</a:t>
            </a:r>
            <a:endParaRPr/>
          </a:p>
        </p:txBody>
      </p:sp>
      <p:sp>
        <p:nvSpPr>
          <p:cNvPr id="944029971" name="Textplatzhalter 9"/>
          <p:cNvSpPr>
            <a:spLocks noGrp="1"/>
          </p:cNvSpPr>
          <p:nvPr>
            <p:ph type="body" sz="quarter" idx="37"/>
          </p:nvPr>
        </p:nvSpPr>
        <p:spPr bwMode="auto"/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Didaktische Simulatoren</a:t>
            </a:r>
            <a:endParaRPr/>
          </a:p>
        </p:txBody>
      </p:sp>
      <p:pic>
        <p:nvPicPr>
          <p:cNvPr id="1075141578" name=""/>
          <p:cNvPicPr>
            <a:picLocks noChangeAspect="1"/>
          </p:cNvPicPr>
          <p:nvPr>
            <p:ph sz="quarter" idx="14" hasCustomPrompt="1"/>
          </p:nvPr>
        </p:nvPicPr>
        <p:blipFill rotWithShape="1">
          <a:blip r:embed="rId3"/>
          <a:stretch/>
        </p:blipFill>
        <p:spPr bwMode="auto">
          <a:xfrm rot="0" flipH="0" flipV="0">
            <a:off x="518316" y="2884620"/>
            <a:ext cx="11155365" cy="2062690"/>
          </a:xfrm>
          <a:prstGeom prst="rect">
            <a:avLst/>
          </a:prstGeom>
        </p:spPr>
      </p:pic>
      <p:sp>
        <p:nvSpPr>
          <p:cNvPr id="1073857800" name=""/>
          <p:cNvSpPr txBox="1"/>
          <p:nvPr/>
        </p:nvSpPr>
        <p:spPr bwMode="auto">
          <a:xfrm rot="0" flipH="0" flipV="0">
            <a:off x="4203099" y="5172845"/>
            <a:ext cx="3571700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de-DE" sz="12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[</a:t>
            </a:r>
            <a:r>
              <a:rPr lang="de-DE" sz="12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4]</a:t>
            </a:r>
            <a:endParaRPr sz="1200"/>
          </a:p>
        </p:txBody>
      </p:sp>
      <p:pic>
        <p:nvPicPr>
          <p:cNvPr id="460610482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4278968" y="1484336"/>
            <a:ext cx="3419961" cy="4993143"/>
          </a:xfrm>
          <a:prstGeom prst="rect">
            <a:avLst/>
          </a:prstGeom>
        </p:spPr>
      </p:pic>
      <p:pic>
        <p:nvPicPr>
          <p:cNvPr id="1262965205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4115833" y="2655005"/>
            <a:ext cx="4048556" cy="2651804"/>
          </a:xfrm>
          <a:prstGeom prst="rect">
            <a:avLst/>
          </a:prstGeom>
        </p:spPr>
      </p:pic>
      <p:pic>
        <p:nvPicPr>
          <p:cNvPr id="148611766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>
            <a:off x="4949487" y="2394995"/>
            <a:ext cx="2381249" cy="3171825"/>
          </a:xfrm>
          <a:prstGeom prst="rect">
            <a:avLst/>
          </a:prstGeom>
        </p:spPr>
      </p:pic>
      <p:pic>
        <p:nvPicPr>
          <p:cNvPr id="1785319252" name=""/>
          <p:cNvPicPr>
            <a:picLocks noChangeAspect="1"/>
          </p:cNvPicPr>
          <p:nvPr/>
        </p:nvPicPr>
        <p:blipFill rotWithShape="1">
          <a:blip r:embed="rId7"/>
          <a:stretch/>
        </p:blipFill>
        <p:spPr bwMode="auto">
          <a:xfrm flipH="0" flipV="0">
            <a:off x="4158316" y="1738469"/>
            <a:ext cx="3661265" cy="4484877"/>
          </a:xfrm>
          <a:prstGeom prst="rect">
            <a:avLst/>
          </a:prstGeom>
        </p:spPr>
      </p:pic>
      <p:pic>
        <p:nvPicPr>
          <p:cNvPr id="1918457889" name=""/>
          <p:cNvPicPr>
            <a:picLocks noChangeAspect="1"/>
          </p:cNvPicPr>
          <p:nvPr/>
        </p:nvPicPr>
        <p:blipFill rotWithShape="1">
          <a:blip r:embed="rId8"/>
          <a:stretch/>
        </p:blipFill>
        <p:spPr bwMode="auto">
          <a:xfrm>
            <a:off x="4667249" y="3180808"/>
            <a:ext cx="2857500" cy="1600200"/>
          </a:xfrm>
          <a:prstGeom prst="rect">
            <a:avLst/>
          </a:prstGeom>
        </p:spPr>
      </p:pic>
      <p:pic>
        <p:nvPicPr>
          <p:cNvPr id="1943080407" name=""/>
          <p:cNvPicPr>
            <a:picLocks noChangeAspect="1"/>
          </p:cNvPicPr>
          <p:nvPr/>
        </p:nvPicPr>
        <p:blipFill rotWithShape="1">
          <a:blip r:embed="rId9"/>
          <a:stretch/>
        </p:blipFill>
        <p:spPr bwMode="auto">
          <a:xfrm flipH="0" flipV="0">
            <a:off x="3700414" y="1628328"/>
            <a:ext cx="4575272" cy="4575272"/>
          </a:xfrm>
          <a:prstGeom prst="rect">
            <a:avLst/>
          </a:prstGeom>
        </p:spPr>
      </p:pic>
      <p:pic>
        <p:nvPicPr>
          <p:cNvPr id="295888160" name=""/>
          <p:cNvPicPr>
            <a:picLocks noChangeAspect="1"/>
          </p:cNvPicPr>
          <p:nvPr/>
        </p:nvPicPr>
        <p:blipFill rotWithShape="1">
          <a:blip r:embed="rId10"/>
          <a:stretch/>
        </p:blipFill>
        <p:spPr bwMode="auto">
          <a:xfrm>
            <a:off x="3767137" y="2782489"/>
            <a:ext cx="4657725" cy="2266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61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61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965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965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1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1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31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31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45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45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080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080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888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888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861311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0868C74-8C2E-651A-559E-742CEDF5EB54}" type="datetime4">
              <a:rPr lang="de-DE"/>
              <a:t/>
            </a:fld>
            <a:endParaRPr lang="de-DE"/>
          </a:p>
        </p:txBody>
      </p:sp>
      <p:sp>
        <p:nvSpPr>
          <p:cNvPr id="132149729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385142531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475A899-CCBB-3A40-3003-0C26C4245AE6}" type="slidenum">
              <a:rPr lang="de-DE"/>
              <a:t/>
            </a:fld>
            <a:endParaRPr lang="de-DE"/>
          </a:p>
        </p:txBody>
      </p:sp>
      <p:sp>
        <p:nvSpPr>
          <p:cNvPr id="2024720842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Chronologische Entwicklung</a:t>
            </a:r>
            <a:endParaRPr/>
          </a:p>
        </p:txBody>
      </p:sp>
      <p:sp>
        <p:nvSpPr>
          <p:cNvPr id="1288845025" name="Textplatzhalter 9"/>
          <p:cNvSpPr>
            <a:spLocks noGrp="1"/>
          </p:cNvSpPr>
          <p:nvPr>
            <p:ph type="body" sz="quarter" idx="37"/>
          </p:nvPr>
        </p:nvSpPr>
        <p:spPr bwMode="auto"/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Didaktische Simulatoren</a:t>
            </a:r>
            <a:endParaRPr/>
          </a:p>
        </p:txBody>
      </p:sp>
      <p:pic>
        <p:nvPicPr>
          <p:cNvPr id="1010298090" name=""/>
          <p:cNvPicPr>
            <a:picLocks noChangeAspect="1"/>
          </p:cNvPicPr>
          <p:nvPr>
            <p:ph sz="quarter" idx="14" hasCustomPrompt="1"/>
          </p:nvPr>
        </p:nvPicPr>
        <p:blipFill rotWithShape="1">
          <a:blip r:embed="rId3"/>
          <a:stretch/>
        </p:blipFill>
        <p:spPr bwMode="auto">
          <a:xfrm rot="0">
            <a:off x="518316" y="2720747"/>
            <a:ext cx="11155365" cy="2390435"/>
          </a:xfrm>
          <a:prstGeom prst="rect">
            <a:avLst/>
          </a:prstGeom>
        </p:spPr>
      </p:pic>
      <p:sp>
        <p:nvSpPr>
          <p:cNvPr id="348856492" name=""/>
          <p:cNvSpPr txBox="1"/>
          <p:nvPr/>
        </p:nvSpPr>
        <p:spPr bwMode="auto">
          <a:xfrm rot="0" flipH="0" flipV="0">
            <a:off x="4203099" y="5172845"/>
            <a:ext cx="3572420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de-DE" sz="12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[</a:t>
            </a:r>
            <a:r>
              <a:rPr lang="de-DE" sz="12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5]</a:t>
            </a:r>
            <a:endParaRPr sz="1200"/>
          </a:p>
        </p:txBody>
      </p:sp>
      <p:pic>
        <p:nvPicPr>
          <p:cNvPr id="716372333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3589297" y="2115955"/>
            <a:ext cx="4800022" cy="3600016"/>
          </a:xfrm>
          <a:prstGeom prst="rect">
            <a:avLst/>
          </a:prstGeom>
        </p:spPr>
      </p:pic>
      <p:pic>
        <p:nvPicPr>
          <p:cNvPr id="973541030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3267034" y="2021005"/>
            <a:ext cx="5444548" cy="3789916"/>
          </a:xfrm>
          <a:prstGeom prst="rect">
            <a:avLst/>
          </a:prstGeom>
        </p:spPr>
      </p:pic>
      <p:pic>
        <p:nvPicPr>
          <p:cNvPr id="454982198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 flipH="0" flipV="0">
            <a:off x="4564749" y="2149509"/>
            <a:ext cx="2849119" cy="3532908"/>
          </a:xfrm>
          <a:prstGeom prst="rect">
            <a:avLst/>
          </a:prstGeom>
        </p:spPr>
      </p:pic>
      <p:pic>
        <p:nvPicPr>
          <p:cNvPr id="590917632" name=""/>
          <p:cNvPicPr>
            <a:picLocks noChangeAspect="1"/>
          </p:cNvPicPr>
          <p:nvPr/>
        </p:nvPicPr>
        <p:blipFill rotWithShape="1">
          <a:blip r:embed="rId7"/>
          <a:stretch/>
        </p:blipFill>
        <p:spPr bwMode="auto">
          <a:xfrm>
            <a:off x="4714875" y="3087289"/>
            <a:ext cx="2762249" cy="1657350"/>
          </a:xfrm>
          <a:prstGeom prst="rect">
            <a:avLst/>
          </a:prstGeom>
        </p:spPr>
      </p:pic>
      <p:pic>
        <p:nvPicPr>
          <p:cNvPr id="1984652963" name=""/>
          <p:cNvPicPr>
            <a:picLocks noChangeAspect="1"/>
          </p:cNvPicPr>
          <p:nvPr/>
        </p:nvPicPr>
        <p:blipFill rotWithShape="1">
          <a:blip r:embed="rId8"/>
          <a:srcRect l="31825" t="15494" r="32047" b="15691"/>
          <a:stretch/>
        </p:blipFill>
        <p:spPr bwMode="auto">
          <a:xfrm flipH="0" flipV="0">
            <a:off x="4882670" y="2814204"/>
            <a:ext cx="2197244" cy="2197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37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37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54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54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98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98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17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17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465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465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182428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4" y="3168354"/>
            <a:ext cx="11185458" cy="54899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Ergebnisse</a:t>
            </a:r>
            <a:endParaRPr/>
          </a:p>
        </p:txBody>
      </p:sp>
      <p:sp>
        <p:nvSpPr>
          <p:cNvPr id="1835187201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4162EA4-DACE-74DD-09C2-9C1EA1B1C666}" type="datetime4">
              <a:rPr lang="de-DE"/>
              <a:t/>
            </a:fld>
            <a:endParaRPr lang="de-DE"/>
          </a:p>
        </p:txBody>
      </p:sp>
      <p:sp>
        <p:nvSpPr>
          <p:cNvPr id="87694923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454997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A615EF-9811-395E-AC26-AE01BE0FEF1B}" type="slidenum">
              <a:rPr lang="de-DE"/>
              <a:t/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FAU - Technische Fakultät">
  <a:themeElements>
    <a:clrScheme name="FAU - Grau">
      <a:dk1>
        <a:sysClr val="windowText" lastClr="000000"/>
      </a:dk1>
      <a:lt1>
        <a:srgbClr val="FFFFFF"/>
      </a:lt1>
      <a:dk2>
        <a:srgbClr val="8C9FB1"/>
      </a:dk2>
      <a:lt2>
        <a:srgbClr val="FFFFFF"/>
      </a:lt2>
      <a:accent1>
        <a:srgbClr val="7F7F7F"/>
      </a:accent1>
      <a:accent2>
        <a:srgbClr val="204251"/>
      </a:accent2>
      <a:accent3>
        <a:srgbClr val="2F586E"/>
      </a:accent3>
      <a:accent4>
        <a:srgbClr val="8C9FB1"/>
      </a:accent4>
      <a:accent5>
        <a:srgbClr val="C2D0DC"/>
      </a:accent5>
      <a:accent6>
        <a:srgbClr val="C7C7C7"/>
      </a:accent6>
      <a:hlink>
        <a:srgbClr val="2F586E"/>
      </a:hlink>
      <a:folHlink>
        <a:srgbClr val="000000"/>
      </a:folHlink>
    </a:clrScheme>
    <a:fontScheme name="FAU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6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prstGeom prst="rect">
          <a:avLst/>
        </a:prstGeom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ONLYOFFICE/9.1.0.172</Application>
  <PresentationFormat>On-screen Show (4:3)</PresentationFormat>
  <Paragraphs>0</Paragraphs>
  <Slides>21</Slides>
  <Notes>21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</dc:title>
  <dc:creator>Julia Gutschmidt</dc:creator>
  <cp:lastModifiedBy/>
  <cp:revision>127</cp:revision>
  <dcterms:created xsi:type="dcterms:W3CDTF">2021-11-18T07:49:57Z</dcterms:created>
  <dcterms:modified xsi:type="dcterms:W3CDTF">2025-10-20T20:21:23Z</dcterms:modified>
</cp:coreProperties>
</file>